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3" r:id="rId1"/>
  </p:sldMasterIdLst>
  <p:notesMasterIdLst>
    <p:notesMasterId r:id="rId41"/>
  </p:notesMasterIdLst>
  <p:sldIdLst>
    <p:sldId id="296" r:id="rId2"/>
    <p:sldId id="297" r:id="rId3"/>
    <p:sldId id="298" r:id="rId4"/>
    <p:sldId id="299" r:id="rId5"/>
    <p:sldId id="300" r:id="rId6"/>
    <p:sldId id="301" r:id="rId7"/>
    <p:sldId id="302" r:id="rId8"/>
    <p:sldId id="303" r:id="rId9"/>
    <p:sldId id="304" r:id="rId10"/>
    <p:sldId id="329" r:id="rId11"/>
    <p:sldId id="305"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284" r:id="rId25"/>
    <p:sldId id="283" r:id="rId26"/>
    <p:sldId id="272" r:id="rId27"/>
    <p:sldId id="274" r:id="rId28"/>
    <p:sldId id="275" r:id="rId29"/>
    <p:sldId id="295" r:id="rId30"/>
    <p:sldId id="281" r:id="rId31"/>
    <p:sldId id="278" r:id="rId32"/>
    <p:sldId id="286" r:id="rId33"/>
    <p:sldId id="287" r:id="rId34"/>
    <p:sldId id="288" r:id="rId35"/>
    <p:sldId id="285" r:id="rId36"/>
    <p:sldId id="291" r:id="rId37"/>
    <p:sldId id="294" r:id="rId38"/>
    <p:sldId id="326" r:id="rId39"/>
    <p:sldId id="328"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0A948A6-3F61-4D99-B024-48ED870CEAC0}">
          <p14:sldIdLst>
            <p14:sldId id="296"/>
            <p14:sldId id="297"/>
            <p14:sldId id="298"/>
            <p14:sldId id="299"/>
            <p14:sldId id="300"/>
            <p14:sldId id="301"/>
            <p14:sldId id="302"/>
            <p14:sldId id="303"/>
            <p14:sldId id="304"/>
            <p14:sldId id="329"/>
            <p14:sldId id="305"/>
            <p14:sldId id="306"/>
            <p14:sldId id="307"/>
            <p14:sldId id="308"/>
            <p14:sldId id="309"/>
            <p14:sldId id="310"/>
            <p14:sldId id="311"/>
            <p14:sldId id="312"/>
            <p14:sldId id="313"/>
            <p14:sldId id="314"/>
            <p14:sldId id="315"/>
            <p14:sldId id="316"/>
            <p14:sldId id="317"/>
            <p14:sldId id="284"/>
            <p14:sldId id="283"/>
            <p14:sldId id="272"/>
            <p14:sldId id="274"/>
            <p14:sldId id="275"/>
            <p14:sldId id="295"/>
            <p14:sldId id="281"/>
            <p14:sldId id="278"/>
            <p14:sldId id="286"/>
            <p14:sldId id="287"/>
            <p14:sldId id="288"/>
            <p14:sldId id="285"/>
            <p14:sldId id="291"/>
            <p14:sldId id="294"/>
            <p14:sldId id="326"/>
            <p14:sldId id="3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14" autoAdjust="0"/>
    <p:restoredTop sz="64465" autoAdjust="0"/>
  </p:normalViewPr>
  <p:slideViewPr>
    <p:cSldViewPr snapToGrid="0">
      <p:cViewPr varScale="1">
        <p:scale>
          <a:sx n="76" d="100"/>
          <a:sy n="76" d="100"/>
        </p:scale>
        <p:origin x="1338" y="78"/>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B71CB6-6FFC-4A23-9A64-63BD6DD3CD7D}" type="datetimeFigureOut">
              <a:rPr lang="en-US" smtClean="0"/>
              <a:t>5/31/2019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58A248-99BA-4CE8-992B-4A3EB2D2FC95}" type="slidenum">
              <a:rPr lang="en-US" smtClean="0"/>
              <a:t>‹#›</a:t>
            </a:fld>
            <a:endParaRPr lang="en-US"/>
          </a:p>
        </p:txBody>
      </p:sp>
    </p:spTree>
    <p:extLst>
      <p:ext uri="{BB962C8B-B14F-4D97-AF65-F5344CB8AC3E}">
        <p14:creationId xmlns:p14="http://schemas.microsoft.com/office/powerpoint/2010/main" val="2226197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youtu.be/-i9aGm0TBu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dirty="0">
                <a:solidFill>
                  <a:schemeClr val="dk1"/>
                </a:solidFill>
                <a:latin typeface="Verdana"/>
                <a:ea typeface="Verdana"/>
                <a:cs typeface="Verdana"/>
                <a:sym typeface="Verdana"/>
              </a:rPr>
              <a:t>Welcome</a:t>
            </a:r>
            <a:endParaRPr b="1"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dirty="0">
                <a:solidFill>
                  <a:schemeClr val="dk1"/>
                </a:solidFill>
                <a:latin typeface="Verdana"/>
                <a:ea typeface="Verdana"/>
                <a:cs typeface="Verdana"/>
                <a:sym typeface="Verdana"/>
              </a:rPr>
              <a:t>Cari starts - introduces self</a:t>
            </a:r>
            <a:endParaRPr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dirty="0">
                <a:solidFill>
                  <a:schemeClr val="dk1"/>
                </a:solidFill>
                <a:latin typeface="Verdana"/>
                <a:ea typeface="Verdana"/>
                <a:cs typeface="Verdana"/>
                <a:sym typeface="Verdana"/>
              </a:rPr>
              <a:t>Cari’s Talking points (from bio): </a:t>
            </a:r>
            <a:endParaRPr dirty="0">
              <a:solidFill>
                <a:schemeClr val="dk1"/>
              </a:solidFill>
              <a:latin typeface="Verdana"/>
              <a:ea typeface="Verdana"/>
              <a:cs typeface="Verdana"/>
              <a:sym typeface="Verdana"/>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latin typeface="Verdana"/>
                <a:ea typeface="Verdana"/>
                <a:cs typeface="Verdana"/>
                <a:sym typeface="Verdana"/>
              </a:rPr>
              <a:t>Over the past 20+ years, I have served in a variety of roles including Special Education teacher, Technical Trainer, Innovation Coach and eLearning Developer. My background in special ed is what gave me a heart for inclusion and accessibility for all. Being new to accessible design in my last role, I found the art of conversation and use of questions to be helpful in not only learning about designing accessibly but also teaching others the use some basic tools in their designs. </a:t>
            </a:r>
            <a:endParaRPr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dirty="0">
                <a:solidFill>
                  <a:schemeClr val="dk1"/>
                </a:solidFill>
                <a:latin typeface="Verdana"/>
                <a:ea typeface="Verdana"/>
                <a:cs typeface="Verdana"/>
                <a:sym typeface="Verdana"/>
              </a:rPr>
              <a:t>Angela - introduces self </a:t>
            </a:r>
            <a:endParaRPr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dirty="0">
                <a:solidFill>
                  <a:schemeClr val="dk1"/>
                </a:solidFill>
                <a:latin typeface="Verdana"/>
                <a:ea typeface="Verdana"/>
                <a:cs typeface="Verdana"/>
                <a:sym typeface="Verdana"/>
              </a:rPr>
              <a:t>Angela’s talking points (from bio):</a:t>
            </a:r>
            <a:endParaRPr dirty="0">
              <a:solidFill>
                <a:schemeClr val="dk1"/>
              </a:solidFill>
              <a:latin typeface="Verdana"/>
              <a:ea typeface="Verdana"/>
              <a:cs typeface="Verdana"/>
              <a:sym typeface="Verdana"/>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latin typeface="Verdana"/>
                <a:ea typeface="Verdana"/>
                <a:cs typeface="Verdana"/>
                <a:sym typeface="Verdana"/>
              </a:rPr>
              <a:t>Angela is responsible for accessibility testing once learning resources are submitted into the Learning Management System (LMS) through the Center for Learning and Organizational Excellence at the Texas Department of Family Protective Services. She plays a critical role in ensuring that learning resources are delivered with accessible design.</a:t>
            </a:r>
            <a:endParaRPr dirty="0"/>
          </a:p>
        </p:txBody>
      </p:sp>
    </p:spTree>
    <p:extLst>
      <p:ext uri="{BB962C8B-B14F-4D97-AF65-F5344CB8AC3E}">
        <p14:creationId xmlns:p14="http://schemas.microsoft.com/office/powerpoint/2010/main" val="1240160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800"/>
              <a:buFont typeface="Arial"/>
              <a:buNone/>
            </a:pPr>
            <a:r>
              <a:rPr lang="en" sz="1200" dirty="0">
                <a:solidFill>
                  <a:schemeClr val="dk1"/>
                </a:solidFill>
                <a:latin typeface="Verdana"/>
                <a:ea typeface="Verdana"/>
                <a:cs typeface="Verdana"/>
                <a:sym typeface="Verdana"/>
              </a:rPr>
              <a:t>It is good to know what tools you can use at your current work site and what accessibility features are already in place within those tools.</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8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r>
              <a:rPr lang="en" sz="1200" dirty="0">
                <a:solidFill>
                  <a:schemeClr val="dk1"/>
                </a:solidFill>
                <a:latin typeface="Verdana"/>
                <a:ea typeface="Verdana"/>
                <a:cs typeface="Verdana"/>
                <a:sym typeface="Verdana"/>
              </a:rPr>
              <a:t>At the state, our learning is mainly housed in our Learning Management System (LMS) in the Center for Leadership and Excellence (CLOE).</a:t>
            </a: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r>
              <a:rPr lang="en" sz="1200" dirty="0">
                <a:solidFill>
                  <a:schemeClr val="dk1"/>
                </a:solidFill>
                <a:latin typeface="Verdana"/>
                <a:ea typeface="Verdana"/>
                <a:cs typeface="Verdana"/>
                <a:sym typeface="Verdana"/>
              </a:rPr>
              <a:t>We use Moodle for our LMS. We also use Adobe Captivate, Soft Chalk, </a:t>
            </a:r>
            <a:r>
              <a:rPr lang="en" sz="1200" dirty="0" smtClean="0">
                <a:solidFill>
                  <a:schemeClr val="dk1"/>
                </a:solidFill>
                <a:latin typeface="Verdana"/>
                <a:ea typeface="Verdana"/>
                <a:cs typeface="Verdana"/>
                <a:sym typeface="Verdana"/>
              </a:rPr>
              <a:t>PDF, MS PowerPoint, </a:t>
            </a:r>
            <a:r>
              <a:rPr lang="en" sz="1200" dirty="0">
                <a:solidFill>
                  <a:schemeClr val="dk1"/>
                </a:solidFill>
                <a:latin typeface="Verdana"/>
                <a:ea typeface="Verdana"/>
                <a:cs typeface="Verdana"/>
                <a:sym typeface="Verdana"/>
              </a:rPr>
              <a:t>and MS Word.</a:t>
            </a: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r>
              <a:rPr lang="en" sz="1200" dirty="0">
                <a:solidFill>
                  <a:schemeClr val="dk1"/>
                </a:solidFill>
                <a:latin typeface="Verdana"/>
                <a:ea typeface="Verdana"/>
                <a:cs typeface="Verdana"/>
                <a:sym typeface="Verdana"/>
              </a:rPr>
              <a:t>In designing learning with these tools, we always need to consider accessible design before designing since some tools have accessibility built into them and others do not. </a:t>
            </a: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r>
              <a:rPr lang="en" sz="1200" dirty="0">
                <a:solidFill>
                  <a:schemeClr val="dk1"/>
                </a:solidFill>
                <a:latin typeface="Verdana"/>
                <a:ea typeface="Verdana"/>
                <a:cs typeface="Verdana"/>
                <a:sym typeface="Verdana"/>
              </a:rPr>
              <a:t>A good example of a tool that does not have accessibility built into it unless you set it up </a:t>
            </a:r>
            <a:r>
              <a:rPr lang="en" sz="1200" dirty="0" smtClean="0">
                <a:solidFill>
                  <a:schemeClr val="dk1"/>
                </a:solidFill>
                <a:latin typeface="Verdana"/>
                <a:ea typeface="Verdana"/>
                <a:cs typeface="Verdana"/>
                <a:sym typeface="Verdana"/>
              </a:rPr>
              <a:t>is </a:t>
            </a:r>
            <a:r>
              <a:rPr lang="en" sz="1200" dirty="0">
                <a:solidFill>
                  <a:schemeClr val="dk1"/>
                </a:solidFill>
                <a:latin typeface="Verdana"/>
                <a:ea typeface="Verdana"/>
                <a:cs typeface="Verdana"/>
                <a:sym typeface="Verdana"/>
              </a:rPr>
              <a:t>Adobe Captivate.</a:t>
            </a:r>
            <a:endParaRPr sz="1200" dirty="0">
              <a:solidFill>
                <a:schemeClr val="dk1"/>
              </a:solidFill>
              <a:latin typeface="Verdana"/>
              <a:ea typeface="Verdana"/>
              <a:cs typeface="Verdana"/>
              <a:sym typeface="Verdana"/>
            </a:endParaRPr>
          </a:p>
          <a:p>
            <a:pPr marL="0" lvl="0" indent="0" algn="l" rtl="0">
              <a:spcBef>
                <a:spcPts val="0"/>
              </a:spcBef>
              <a:spcAft>
                <a:spcPts val="0"/>
              </a:spcAft>
              <a:buSzPts val="1800"/>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800"/>
              <a:buFont typeface="Arial"/>
              <a:buNone/>
            </a:pPr>
            <a:r>
              <a:rPr lang="en" sz="1200" dirty="0">
                <a:solidFill>
                  <a:schemeClr val="dk1"/>
                </a:solidFill>
                <a:latin typeface="Verdana"/>
                <a:ea typeface="Verdana"/>
                <a:cs typeface="Verdana"/>
                <a:sym typeface="Verdana"/>
              </a:rPr>
              <a:t>Are there any Blackboard developers or users here? Consider Blackboard Ally as an accessibility checker.</a:t>
            </a:r>
            <a:endParaRPr sz="1200" dirty="0">
              <a:solidFill>
                <a:schemeClr val="dk1"/>
              </a:solidFill>
              <a:latin typeface="Verdana"/>
              <a:ea typeface="Verdana"/>
              <a:cs typeface="Verdana"/>
              <a:sym typeface="Verdana"/>
            </a:endParaRPr>
          </a:p>
        </p:txBody>
      </p:sp>
    </p:spTree>
    <p:extLst>
      <p:ext uri="{BB962C8B-B14F-4D97-AF65-F5344CB8AC3E}">
        <p14:creationId xmlns:p14="http://schemas.microsoft.com/office/powerpoint/2010/main" val="422613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solidFill>
                  <a:srgbClr val="FF0000"/>
                </a:solidFill>
              </a:rPr>
              <a:t>Opportunity for a turn and talk</a:t>
            </a:r>
            <a:endParaRPr dirty="0">
              <a:solidFill>
                <a:srgbClr val="FF0000"/>
              </a:solidFill>
            </a:endParaRPr>
          </a:p>
        </p:txBody>
      </p:sp>
    </p:spTree>
    <p:extLst>
      <p:ext uri="{BB962C8B-B14F-4D97-AF65-F5344CB8AC3E}">
        <p14:creationId xmlns:p14="http://schemas.microsoft.com/office/powerpoint/2010/main" val="1975942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Now let’s check our accessibility familiarity in the room</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If participants can log onto the survey and take the survey, allow some time for that.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Otherwise, complete the survey as a class. Show survey results. </a:t>
            </a:r>
            <a:endParaRPr/>
          </a:p>
          <a:p>
            <a:pPr marL="0" lvl="0" indent="0" algn="l" rtl="0">
              <a:lnSpc>
                <a:spcPct val="100000"/>
              </a:lnSpc>
              <a:spcBef>
                <a:spcPts val="0"/>
              </a:spcBef>
              <a:spcAft>
                <a:spcPts val="0"/>
              </a:spcAft>
              <a:buSzPts val="1100"/>
              <a:buNone/>
            </a:pPr>
            <a:r>
              <a:rPr lang="en"/>
              <a:t>Talk about the charts and grids in the survey results and if and how they are accessible (ex. Color charts with percentages).</a:t>
            </a:r>
            <a:endParaRPr/>
          </a:p>
        </p:txBody>
      </p:sp>
    </p:spTree>
    <p:extLst>
      <p:ext uri="{BB962C8B-B14F-4D97-AF65-F5344CB8AC3E}">
        <p14:creationId xmlns:p14="http://schemas.microsoft.com/office/powerpoint/2010/main" val="712478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91a7b71bd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91a7b71bd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Review survey results with the class if have not already. </a:t>
            </a:r>
            <a:endParaRPr/>
          </a:p>
          <a:p>
            <a:pPr marL="0" lvl="0" indent="0" algn="l" rtl="0">
              <a:spcBef>
                <a:spcPts val="0"/>
              </a:spcBef>
              <a:spcAft>
                <a:spcPts val="0"/>
              </a:spcAft>
              <a:buNone/>
            </a:pPr>
            <a:endParaRPr/>
          </a:p>
          <a:p>
            <a:pPr marL="0" lvl="0" indent="0" algn="l" rtl="0">
              <a:spcBef>
                <a:spcPts val="0"/>
              </a:spcBef>
              <a:spcAft>
                <a:spcPts val="0"/>
              </a:spcAft>
              <a:buNone/>
            </a:pPr>
            <a:r>
              <a:rPr lang="en"/>
              <a:t>This will also depend on if participants have taken the survey individually online or as a group.</a:t>
            </a:r>
            <a:endParaRPr/>
          </a:p>
        </p:txBody>
      </p:sp>
    </p:spTree>
    <p:extLst>
      <p:ext uri="{BB962C8B-B14F-4D97-AF65-F5344CB8AC3E}">
        <p14:creationId xmlns:p14="http://schemas.microsoft.com/office/powerpoint/2010/main" val="2953726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634740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dirty="0">
                <a:solidFill>
                  <a:schemeClr val="dk1"/>
                </a:solidFill>
              </a:rPr>
              <a:t>Open timer on projection.</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SzPts val="1100"/>
              <a:buNone/>
            </a:pPr>
            <a:r>
              <a:rPr lang="en" dirty="0"/>
              <a:t>For this </a:t>
            </a:r>
            <a:r>
              <a:rPr lang="en" dirty="0" smtClean="0"/>
              <a:t>activity, </a:t>
            </a:r>
            <a:r>
              <a:rPr lang="en" dirty="0"/>
              <a:t>you will need earbuds. </a:t>
            </a:r>
            <a:endParaRPr dirty="0"/>
          </a:p>
          <a:p>
            <a:pPr marL="0" lvl="0" indent="0" algn="l" rtl="0">
              <a:lnSpc>
                <a:spcPct val="100000"/>
              </a:lnSpc>
              <a:spcBef>
                <a:spcPts val="0"/>
              </a:spcBef>
              <a:spcAft>
                <a:spcPts val="0"/>
              </a:spcAft>
              <a:buSzPts val="1100"/>
              <a:buNone/>
            </a:pPr>
            <a:r>
              <a:rPr lang="en" dirty="0"/>
              <a:t>If you do not </a:t>
            </a:r>
            <a:r>
              <a:rPr lang="en" dirty="0" smtClean="0"/>
              <a:t>have </a:t>
            </a:r>
            <a:r>
              <a:rPr lang="en" dirty="0"/>
              <a:t>any, please turn the volume to low on your device or find a quiet place in the room to listen. </a:t>
            </a:r>
            <a:endParaRPr dirty="0"/>
          </a:p>
          <a:p>
            <a:pPr marL="0" lvl="0" indent="0" algn="l" rtl="0">
              <a:spcBef>
                <a:spcPts val="0"/>
              </a:spcBef>
              <a:spcAft>
                <a:spcPts val="0"/>
              </a:spcAft>
              <a:buSzPts val="1100"/>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To provide accessibility for TTS readers and auditory learners, </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we have provided electronic step sets in this slide show. </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 dirty="0"/>
              <a:t>Explain the activity.</a:t>
            </a:r>
            <a:endParaRPr dirty="0"/>
          </a:p>
          <a:p>
            <a:pPr marL="0" lvl="0" indent="0" algn="l" rtl="0">
              <a:lnSpc>
                <a:spcPct val="100000"/>
              </a:lnSpc>
              <a:spcBef>
                <a:spcPts val="0"/>
              </a:spcBef>
              <a:spcAft>
                <a:spcPts val="0"/>
              </a:spcAft>
              <a:buSzPts val="1100"/>
              <a:buNone/>
            </a:pPr>
            <a:endParaRPr dirty="0">
              <a:solidFill>
                <a:schemeClr val="dk1"/>
              </a:solidFill>
            </a:endParaRPr>
          </a:p>
          <a:p>
            <a:pPr marL="0" lvl="0" indent="0" algn="l" rtl="0">
              <a:lnSpc>
                <a:spcPct val="100000"/>
              </a:lnSpc>
              <a:spcBef>
                <a:spcPts val="0"/>
              </a:spcBef>
              <a:spcAft>
                <a:spcPts val="0"/>
              </a:spcAft>
              <a:buSzPts val="1100"/>
              <a:buNone/>
            </a:pPr>
            <a:r>
              <a:rPr lang="en" dirty="0">
                <a:solidFill>
                  <a:schemeClr val="dk1"/>
                </a:solidFill>
              </a:rPr>
              <a:t>Based on your reflection from our survey, select X number stations to visit. </a:t>
            </a:r>
            <a:endParaRPr dirty="0">
              <a:solidFill>
                <a:schemeClr val="dk1"/>
              </a:solidFill>
            </a:endParaRPr>
          </a:p>
          <a:p>
            <a:pPr marL="0" lvl="0" indent="0" algn="l" rtl="0">
              <a:lnSpc>
                <a:spcPct val="100000"/>
              </a:lnSpc>
              <a:spcBef>
                <a:spcPts val="0"/>
              </a:spcBef>
              <a:spcAft>
                <a:spcPts val="0"/>
              </a:spcAft>
              <a:buSzPts val="1100"/>
              <a:buNone/>
            </a:pPr>
            <a:r>
              <a:rPr lang="en" dirty="0">
                <a:solidFill>
                  <a:schemeClr val="dk1"/>
                </a:solidFill>
              </a:rPr>
              <a:t>We will give you X minutes at each station. Show </a:t>
            </a:r>
            <a:r>
              <a:rPr lang="en" dirty="0" smtClean="0">
                <a:solidFill>
                  <a:schemeClr val="dk1"/>
                </a:solidFill>
              </a:rPr>
              <a:t>timer.</a:t>
            </a:r>
            <a:endParaRPr dirty="0">
              <a:solidFill>
                <a:schemeClr val="dk1"/>
              </a:solidFill>
            </a:endParaRP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 dirty="0"/>
              <a:t>You will need to access the </a:t>
            </a:r>
            <a:r>
              <a:rPr lang="en" dirty="0" smtClean="0"/>
              <a:t>Google </a:t>
            </a:r>
            <a:r>
              <a:rPr lang="en" dirty="0"/>
              <a:t>slidedeck with the bit.ly at the bottom of </a:t>
            </a:r>
            <a:r>
              <a:rPr lang="en" dirty="0" smtClean="0"/>
              <a:t>these </a:t>
            </a:r>
            <a:r>
              <a:rPr lang="en" dirty="0"/>
              <a:t>slides to access each station.</a:t>
            </a:r>
            <a:endParaRPr dirty="0"/>
          </a:p>
          <a:p>
            <a:pPr marL="0" lvl="0" indent="0" algn="l" rtl="0">
              <a:lnSpc>
                <a:spcPct val="100000"/>
              </a:lnSpc>
              <a:spcBef>
                <a:spcPts val="0"/>
              </a:spcBef>
              <a:spcAft>
                <a:spcPts val="0"/>
              </a:spcAft>
              <a:buSzPts val="1100"/>
              <a:buNone/>
            </a:pPr>
            <a:r>
              <a:rPr lang="en" dirty="0"/>
              <a:t>If you do not have a device, partner with a buddy.</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 dirty="0"/>
              <a:t>To access an a </a:t>
            </a:r>
            <a:r>
              <a:rPr lang="en" dirty="0" smtClean="0"/>
              <a:t>station, </a:t>
            </a:r>
            <a:r>
              <a:rPr lang="en" dirty="0"/>
              <a:t>click on the station image.  </a:t>
            </a:r>
            <a:endParaRPr dirty="0"/>
          </a:p>
          <a:p>
            <a:pPr marL="0" lvl="0" indent="0" algn="l" rtl="0">
              <a:lnSpc>
                <a:spcPct val="100000"/>
              </a:lnSpc>
              <a:spcBef>
                <a:spcPts val="0"/>
              </a:spcBef>
              <a:spcAft>
                <a:spcPts val="0"/>
              </a:spcAft>
              <a:buSzPts val="1100"/>
              <a:buNone/>
            </a:pPr>
            <a:r>
              <a:rPr lang="en" dirty="0"/>
              <a:t>It will take you to the slide with the station step set.</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679733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027698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solidFill>
                  <a:srgbClr val="FF0000"/>
                </a:solidFill>
              </a:rPr>
              <a:t>Add Narrator for Windows</a:t>
            </a:r>
            <a:endParaRPr>
              <a:solidFill>
                <a:srgbClr val="FF0000"/>
              </a:solidFill>
            </a:endParaRPr>
          </a:p>
        </p:txBody>
      </p:sp>
    </p:spTree>
    <p:extLst>
      <p:ext uri="{BB962C8B-B14F-4D97-AF65-F5344CB8AC3E}">
        <p14:creationId xmlns:p14="http://schemas.microsoft.com/office/powerpoint/2010/main" val="122009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78675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70577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60894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76174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solidFill>
                <a:srgbClr val="FF0000"/>
              </a:solidFill>
            </a:endParaRPr>
          </a:p>
        </p:txBody>
      </p:sp>
    </p:spTree>
    <p:extLst>
      <p:ext uri="{BB962C8B-B14F-4D97-AF65-F5344CB8AC3E}">
        <p14:creationId xmlns:p14="http://schemas.microsoft.com/office/powerpoint/2010/main" val="3800234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58f9c14583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g58f9c14583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en" sz="1200">
                <a:solidFill>
                  <a:schemeClr val="dk1"/>
                </a:solidFill>
                <a:latin typeface="Verdana"/>
                <a:ea typeface="Verdana"/>
                <a:cs typeface="Verdana"/>
                <a:sym typeface="Verdana"/>
              </a:rPr>
              <a:t>We set the stage by calling out Universal Design and sharing a short video describing it.</a:t>
            </a:r>
            <a:endParaRPr sz="1200">
              <a:solidFill>
                <a:schemeClr val="dk1"/>
              </a:solidFill>
              <a:latin typeface="Verdana"/>
              <a:ea typeface="Verdana"/>
              <a:cs typeface="Verdana"/>
              <a:sym typeface="Verdana"/>
            </a:endParaRPr>
          </a:p>
          <a:p>
            <a:pPr marL="0" lvl="0" indent="0" algn="l" rtl="0">
              <a:lnSpc>
                <a:spcPct val="115000"/>
              </a:lnSpc>
              <a:spcBef>
                <a:spcPts val="0"/>
              </a:spcBef>
              <a:spcAft>
                <a:spcPts val="0"/>
              </a:spcAft>
              <a:buClr>
                <a:schemeClr val="dk1"/>
              </a:buClr>
              <a:buSzPts val="1100"/>
              <a:buFont typeface="Arial"/>
              <a:buNone/>
            </a:pPr>
            <a:r>
              <a:rPr lang="en" sz="1200" u="sng">
                <a:solidFill>
                  <a:schemeClr val="hlink"/>
                </a:solidFill>
                <a:latin typeface="Verdana"/>
                <a:ea typeface="Verdana"/>
                <a:cs typeface="Verdana"/>
                <a:sym typeface="Verdana"/>
                <a:hlinkClick r:id="rId3"/>
              </a:rPr>
              <a:t>https://youtu.be/-i9aGm0TBu0</a:t>
            </a:r>
            <a:endParaRPr sz="1200">
              <a:solidFill>
                <a:schemeClr val="dk1"/>
              </a:solidFill>
              <a:latin typeface="Verdana"/>
              <a:ea typeface="Verdana"/>
              <a:cs typeface="Verdana"/>
              <a:sym typeface="Verdana"/>
            </a:endParaRPr>
          </a:p>
        </p:txBody>
      </p:sp>
    </p:spTree>
    <p:extLst>
      <p:ext uri="{BB962C8B-B14F-4D97-AF65-F5344CB8AC3E}">
        <p14:creationId xmlns:p14="http://schemas.microsoft.com/office/powerpoint/2010/main" val="1401344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issues we have run into and had to overcome while creating </a:t>
            </a:r>
            <a:r>
              <a:rPr lang="en-US" dirty="0" smtClean="0"/>
              <a:t>eLearning </a:t>
            </a:r>
            <a:r>
              <a:rPr lang="en-US" dirty="0"/>
              <a:t>modules.</a:t>
            </a:r>
          </a:p>
        </p:txBody>
      </p:sp>
      <p:sp>
        <p:nvSpPr>
          <p:cNvPr id="4" name="Slide Number Placeholder 3"/>
          <p:cNvSpPr>
            <a:spLocks noGrp="1"/>
          </p:cNvSpPr>
          <p:nvPr>
            <p:ph type="sldNum" sz="quarter" idx="5"/>
          </p:nvPr>
        </p:nvSpPr>
        <p:spPr/>
        <p:txBody>
          <a:bodyPr/>
          <a:lstStyle/>
          <a:p>
            <a:fld id="{A958A248-99BA-4CE8-992B-4A3EB2D2FC95}" type="slidenum">
              <a:rPr lang="en-US" smtClean="0"/>
              <a:t>24</a:t>
            </a:fld>
            <a:endParaRPr lang="en-US"/>
          </a:p>
        </p:txBody>
      </p:sp>
    </p:spTree>
    <p:extLst>
      <p:ext uri="{BB962C8B-B14F-4D97-AF65-F5344CB8AC3E}">
        <p14:creationId xmlns:p14="http://schemas.microsoft.com/office/powerpoint/2010/main" val="4121206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a:t>
            </a:r>
            <a:r>
              <a:rPr lang="en-US" dirty="0" smtClean="0"/>
              <a:t>common </a:t>
            </a:r>
            <a:r>
              <a:rPr lang="en-US" dirty="0"/>
              <a:t>issues we have run into and had to overcome while creating </a:t>
            </a:r>
            <a:r>
              <a:rPr lang="en-US" dirty="0" smtClean="0"/>
              <a:t>eLearning </a:t>
            </a:r>
            <a:r>
              <a:rPr lang="en-US" dirty="0"/>
              <a:t>modules.</a:t>
            </a:r>
          </a:p>
          <a:p>
            <a:endParaRPr lang="en-US" dirty="0"/>
          </a:p>
        </p:txBody>
      </p:sp>
      <p:sp>
        <p:nvSpPr>
          <p:cNvPr id="4" name="Slide Number Placeholder 3"/>
          <p:cNvSpPr>
            <a:spLocks noGrp="1"/>
          </p:cNvSpPr>
          <p:nvPr>
            <p:ph type="sldNum" sz="quarter" idx="5"/>
          </p:nvPr>
        </p:nvSpPr>
        <p:spPr/>
        <p:txBody>
          <a:bodyPr/>
          <a:lstStyle/>
          <a:p>
            <a:fld id="{A958A248-99BA-4CE8-992B-4A3EB2D2FC95}" type="slidenum">
              <a:rPr lang="en-US" smtClean="0"/>
              <a:t>25</a:t>
            </a:fld>
            <a:endParaRPr lang="en-US"/>
          </a:p>
        </p:txBody>
      </p:sp>
    </p:spTree>
    <p:extLst>
      <p:ext uri="{BB962C8B-B14F-4D97-AF65-F5344CB8AC3E}">
        <p14:creationId xmlns:p14="http://schemas.microsoft.com/office/powerpoint/2010/main" val="1925652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Link text that is ambiguous can make navigation very difficult.</a:t>
            </a:r>
          </a:p>
        </p:txBody>
      </p:sp>
      <p:sp>
        <p:nvSpPr>
          <p:cNvPr id="4" name="Slide Number Placeholder 3"/>
          <p:cNvSpPr>
            <a:spLocks noGrp="1"/>
          </p:cNvSpPr>
          <p:nvPr>
            <p:ph type="sldNum" sz="quarter" idx="5"/>
          </p:nvPr>
        </p:nvSpPr>
        <p:spPr/>
        <p:txBody>
          <a:bodyPr/>
          <a:lstStyle/>
          <a:p>
            <a:fld id="{A958A248-99BA-4CE8-992B-4A3EB2D2FC95}" type="slidenum">
              <a:rPr lang="en-US" smtClean="0"/>
              <a:t>26</a:t>
            </a:fld>
            <a:endParaRPr lang="en-US"/>
          </a:p>
        </p:txBody>
      </p:sp>
    </p:spTree>
    <p:extLst>
      <p:ext uri="{BB962C8B-B14F-4D97-AF65-F5344CB8AC3E}">
        <p14:creationId xmlns:p14="http://schemas.microsoft.com/office/powerpoint/2010/main" val="874918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Screen readers </a:t>
            </a:r>
            <a:r>
              <a:rPr lang="en-US" dirty="0"/>
              <a:t>showing a list of </a:t>
            </a:r>
            <a:r>
              <a:rPr lang="en-US" dirty="0"/>
              <a:t>l</a:t>
            </a:r>
            <a:r>
              <a:rPr lang="en-US" dirty="0" smtClean="0"/>
              <a:t>inks when </a:t>
            </a:r>
            <a:r>
              <a:rPr lang="en-US" dirty="0"/>
              <a:t>they are set up properly.</a:t>
            </a:r>
          </a:p>
          <a:p>
            <a:endParaRPr lang="en-US" dirty="0"/>
          </a:p>
        </p:txBody>
      </p:sp>
      <p:sp>
        <p:nvSpPr>
          <p:cNvPr id="4" name="Slide Number Placeholder 3"/>
          <p:cNvSpPr>
            <a:spLocks noGrp="1"/>
          </p:cNvSpPr>
          <p:nvPr>
            <p:ph type="sldNum" sz="quarter" idx="5"/>
          </p:nvPr>
        </p:nvSpPr>
        <p:spPr/>
        <p:txBody>
          <a:bodyPr/>
          <a:lstStyle/>
          <a:p>
            <a:fld id="{A958A248-99BA-4CE8-992B-4A3EB2D2FC95}" type="slidenum">
              <a:rPr lang="en-US" smtClean="0"/>
              <a:t>27</a:t>
            </a:fld>
            <a:endParaRPr lang="en-US"/>
          </a:p>
        </p:txBody>
      </p:sp>
    </p:spTree>
    <p:extLst>
      <p:ext uri="{BB962C8B-B14F-4D97-AF65-F5344CB8AC3E}">
        <p14:creationId xmlns:p14="http://schemas.microsoft.com/office/powerpoint/2010/main" val="20602109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Screen readers </a:t>
            </a:r>
            <a:r>
              <a:rPr lang="en-US" dirty="0"/>
              <a:t>showing a list of </a:t>
            </a:r>
            <a:r>
              <a:rPr lang="en-US" dirty="0" smtClean="0"/>
              <a:t>headers </a:t>
            </a:r>
            <a:r>
              <a:rPr lang="en-US" dirty="0"/>
              <a:t>when they are set up </a:t>
            </a:r>
            <a:r>
              <a:rPr lang="en-US" dirty="0" smtClean="0"/>
              <a:t>properly</a:t>
            </a:r>
            <a:r>
              <a:rPr lang="en-US" dirty="0"/>
              <a:t>.</a:t>
            </a:r>
          </a:p>
        </p:txBody>
      </p:sp>
      <p:sp>
        <p:nvSpPr>
          <p:cNvPr id="4" name="Slide Number Placeholder 3"/>
          <p:cNvSpPr>
            <a:spLocks noGrp="1"/>
          </p:cNvSpPr>
          <p:nvPr>
            <p:ph type="sldNum" sz="quarter" idx="5"/>
          </p:nvPr>
        </p:nvSpPr>
        <p:spPr/>
        <p:txBody>
          <a:bodyPr/>
          <a:lstStyle/>
          <a:p>
            <a:fld id="{A958A248-99BA-4CE8-992B-4A3EB2D2FC95}" type="slidenum">
              <a:rPr lang="en-US" smtClean="0"/>
              <a:t>28</a:t>
            </a:fld>
            <a:endParaRPr lang="en-US"/>
          </a:p>
        </p:txBody>
      </p:sp>
    </p:spTree>
    <p:extLst>
      <p:ext uri="{BB962C8B-B14F-4D97-AF65-F5344CB8AC3E}">
        <p14:creationId xmlns:p14="http://schemas.microsoft.com/office/powerpoint/2010/main" val="1742611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Take away the </a:t>
            </a:r>
            <a:r>
              <a:rPr lang="en-US" sz="1200" dirty="0" smtClean="0"/>
              <a:t>color</a:t>
            </a:r>
            <a:r>
              <a:rPr lang="en-US" sz="1200" baseline="0" dirty="0" smtClean="0"/>
              <a:t> -</a:t>
            </a:r>
            <a:r>
              <a:rPr lang="en-US" sz="1200" dirty="0" smtClean="0"/>
              <a:t> </a:t>
            </a:r>
            <a:r>
              <a:rPr lang="en-US" sz="1200" dirty="0"/>
              <a:t>would you know what </a:t>
            </a:r>
            <a:r>
              <a:rPr lang="en-US" sz="1200" dirty="0" smtClean="0"/>
              <a:t>the </a:t>
            </a:r>
            <a:r>
              <a:rPr lang="en-US" sz="1200" dirty="0"/>
              <a:t>percentages meant? </a:t>
            </a:r>
          </a:p>
          <a:p>
            <a:endParaRPr lang="en-US" dirty="0"/>
          </a:p>
        </p:txBody>
      </p:sp>
      <p:sp>
        <p:nvSpPr>
          <p:cNvPr id="4" name="Slide Number Placeholder 3"/>
          <p:cNvSpPr>
            <a:spLocks noGrp="1"/>
          </p:cNvSpPr>
          <p:nvPr>
            <p:ph type="sldNum" sz="quarter" idx="5"/>
          </p:nvPr>
        </p:nvSpPr>
        <p:spPr/>
        <p:txBody>
          <a:bodyPr/>
          <a:lstStyle/>
          <a:p>
            <a:fld id="{A958A248-99BA-4CE8-992B-4A3EB2D2FC95}" type="slidenum">
              <a:rPr lang="en-US" smtClean="0"/>
              <a:t>30</a:t>
            </a:fld>
            <a:endParaRPr lang="en-US"/>
          </a:p>
        </p:txBody>
      </p:sp>
    </p:spTree>
    <p:extLst>
      <p:ext uri="{BB962C8B-B14F-4D97-AF65-F5344CB8AC3E}">
        <p14:creationId xmlns:p14="http://schemas.microsoft.com/office/powerpoint/2010/main" val="41010286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58A248-99BA-4CE8-992B-4A3EB2D2FC95}" type="slidenum">
              <a:rPr lang="en-US" smtClean="0"/>
              <a:t>31</a:t>
            </a:fld>
            <a:endParaRPr lang="en-US"/>
          </a:p>
        </p:txBody>
      </p:sp>
    </p:spTree>
    <p:extLst>
      <p:ext uri="{BB962C8B-B14F-4D97-AF65-F5344CB8AC3E}">
        <p14:creationId xmlns:p14="http://schemas.microsoft.com/office/powerpoint/2010/main" val="1855875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t>To accomplish our </a:t>
            </a:r>
            <a:r>
              <a:rPr lang="en" dirty="0" smtClean="0"/>
              <a:t>learning objectives</a:t>
            </a:r>
            <a:r>
              <a:rPr lang="en" dirty="0"/>
              <a:t>, this is the </a:t>
            </a:r>
            <a:r>
              <a:rPr lang="en" dirty="0" smtClean="0"/>
              <a:t>agenda </a:t>
            </a:r>
            <a:r>
              <a:rPr lang="en" dirty="0"/>
              <a:t>that we will aim for in this session</a:t>
            </a:r>
            <a:endParaRPr dirty="0"/>
          </a:p>
        </p:txBody>
      </p:sp>
    </p:spTree>
    <p:extLst>
      <p:ext uri="{BB962C8B-B14F-4D97-AF65-F5344CB8AC3E}">
        <p14:creationId xmlns:p14="http://schemas.microsoft.com/office/powerpoint/2010/main" val="32402819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58A248-99BA-4CE8-992B-4A3EB2D2FC95}" type="slidenum">
              <a:rPr lang="en-US" smtClean="0"/>
              <a:t>34</a:t>
            </a:fld>
            <a:endParaRPr lang="en-US"/>
          </a:p>
        </p:txBody>
      </p:sp>
    </p:spTree>
    <p:extLst>
      <p:ext uri="{BB962C8B-B14F-4D97-AF65-F5344CB8AC3E}">
        <p14:creationId xmlns:p14="http://schemas.microsoft.com/office/powerpoint/2010/main" val="2769856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Slang and jargon ( business, IT, law) are understood and used by a smaller group of people. (Example of </a:t>
            </a:r>
            <a:r>
              <a:rPr lang="en-US" dirty="0" smtClean="0"/>
              <a:t>slang</a:t>
            </a:r>
            <a:r>
              <a:rPr lang="en-US" dirty="0"/>
              <a:t>: </a:t>
            </a:r>
            <a:r>
              <a:rPr lang="en-US" b="1" dirty="0" smtClean="0"/>
              <a:t>frenemy </a:t>
            </a:r>
            <a:r>
              <a:rPr lang="en-US" dirty="0" smtClean="0"/>
              <a:t>-</a:t>
            </a:r>
            <a:r>
              <a:rPr lang="en-US" b="1" dirty="0" smtClean="0"/>
              <a:t> </a:t>
            </a:r>
            <a:r>
              <a:rPr lang="en-US" sz="1200" b="1" i="0" u="none" strike="noStrike" kern="1200" dirty="0">
                <a:solidFill>
                  <a:schemeClr val="tx1"/>
                </a:solidFill>
                <a:effectLst/>
                <a:latin typeface="+mn-lt"/>
                <a:ea typeface="+mn-ea"/>
                <a:cs typeface="+mn-cs"/>
              </a:rPr>
              <a:t>someone you think is your friend, but you know is really your enemy.</a:t>
            </a:r>
            <a:r>
              <a:rPr lang="en-US" sz="1200" b="0" i="0" u="none" strike="noStrike" kern="1200" dirty="0">
                <a:solidFill>
                  <a:schemeClr val="tx1"/>
                </a:solidFill>
                <a:effectLst/>
                <a:latin typeface="+mn-lt"/>
                <a:ea typeface="+mn-ea"/>
                <a:cs typeface="+mn-cs"/>
              </a:rPr>
              <a:t> Example of </a:t>
            </a:r>
            <a:r>
              <a:rPr lang="en-US" sz="1200" b="0" i="0" u="none" strike="noStrike" kern="1200" dirty="0" smtClean="0">
                <a:solidFill>
                  <a:schemeClr val="tx1"/>
                </a:solidFill>
                <a:effectLst/>
                <a:latin typeface="+mn-lt"/>
                <a:ea typeface="+mn-ea"/>
                <a:cs typeface="+mn-cs"/>
              </a:rPr>
              <a:t>jargon</a:t>
            </a:r>
            <a:r>
              <a:rPr lang="en-US" sz="1200" b="0" i="0" u="none" strike="noStrike" kern="1200" dirty="0">
                <a:solidFill>
                  <a:schemeClr val="tx1"/>
                </a:solidFill>
                <a:effectLst/>
                <a:latin typeface="+mn-lt"/>
                <a:ea typeface="+mn-ea"/>
                <a:cs typeface="+mn-cs"/>
              </a:rPr>
              <a:t>: </a:t>
            </a:r>
            <a:r>
              <a:rPr lang="en-US" sz="1200" b="1" i="0" u="none" strike="noStrike" kern="1200" dirty="0">
                <a:solidFill>
                  <a:schemeClr val="tx1"/>
                </a:solidFill>
                <a:effectLst/>
                <a:latin typeface="+mn-lt"/>
                <a:ea typeface="+mn-ea"/>
                <a:cs typeface="+mn-cs"/>
              </a:rPr>
              <a:t>cookies</a:t>
            </a:r>
            <a:r>
              <a:rPr lang="en-US" sz="1200" b="0" i="0" u="none" strike="noStrike" kern="1200" dirty="0">
                <a:solidFill>
                  <a:schemeClr val="tx1"/>
                </a:solidFill>
                <a:effectLst/>
                <a:latin typeface="+mn-lt"/>
                <a:ea typeface="+mn-ea"/>
                <a:cs typeface="+mn-cs"/>
              </a:rPr>
              <a:t> - </a:t>
            </a:r>
            <a:r>
              <a:rPr lang="en-US" sz="1200" b="1" i="0" u="none" strike="noStrike" kern="1200" dirty="0">
                <a:solidFill>
                  <a:schemeClr val="tx1"/>
                </a:solidFill>
                <a:effectLst/>
                <a:latin typeface="+mn-lt"/>
                <a:ea typeface="+mn-ea"/>
                <a:cs typeface="+mn-cs"/>
              </a:rPr>
              <a:t>used by programmers to track information on a user's computer that has accessed the internet</a:t>
            </a:r>
            <a:r>
              <a:rPr lang="en-US" b="1" dirty="0"/>
              <a:t>.</a:t>
            </a: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Idioms are words, phrases, or expressions that do not literally mean what they express.</a:t>
            </a:r>
          </a:p>
          <a:p>
            <a:pPr fontAlgn="base"/>
            <a:r>
              <a:rPr lang="en-US" sz="1200" b="1" i="0" u="none" strike="noStrike" kern="1200" dirty="0">
                <a:solidFill>
                  <a:schemeClr val="tx1"/>
                </a:solidFill>
                <a:effectLst/>
                <a:latin typeface="+mn-lt"/>
                <a:ea typeface="+mn-ea"/>
                <a:cs typeface="+mn-cs"/>
              </a:rPr>
              <a:t>break a leg - do well at a performance or presentation.</a:t>
            </a:r>
          </a:p>
          <a:p>
            <a:endParaRPr lang="en-US" dirty="0"/>
          </a:p>
          <a:p>
            <a:r>
              <a:rPr lang="en-US" dirty="0"/>
              <a:t>Similes use the words like or as to compare things—“Life is like a box of chocolates.” In contrast, metaphors directly state a comparison—“Love is a battlefield</a:t>
            </a:r>
            <a:r>
              <a:rPr lang="en-US" dirty="0" smtClean="0"/>
              <a:t>.”</a:t>
            </a:r>
            <a:endParaRPr lang="en-US" dirty="0"/>
          </a:p>
        </p:txBody>
      </p:sp>
      <p:sp>
        <p:nvSpPr>
          <p:cNvPr id="4" name="Slide Number Placeholder 3"/>
          <p:cNvSpPr>
            <a:spLocks noGrp="1"/>
          </p:cNvSpPr>
          <p:nvPr>
            <p:ph type="sldNum" sz="quarter" idx="5"/>
          </p:nvPr>
        </p:nvSpPr>
        <p:spPr/>
        <p:txBody>
          <a:bodyPr/>
          <a:lstStyle/>
          <a:p>
            <a:fld id="{A958A248-99BA-4CE8-992B-4A3EB2D2FC95}" type="slidenum">
              <a:rPr lang="en-US" smtClean="0"/>
              <a:t>36</a:t>
            </a:fld>
            <a:endParaRPr lang="en-US"/>
          </a:p>
        </p:txBody>
      </p:sp>
    </p:spTree>
    <p:extLst>
      <p:ext uri="{BB962C8B-B14F-4D97-AF65-F5344CB8AC3E}">
        <p14:creationId xmlns:p14="http://schemas.microsoft.com/office/powerpoint/2010/main" val="1138231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mn-lt"/>
                <a:ea typeface="+mn-ea"/>
                <a:cs typeface="+mn-cs"/>
              </a:rPr>
              <a:t>We love to leave you with resources as a take away in this </a:t>
            </a:r>
            <a:r>
              <a:rPr lang="en-US" sz="1200" b="0" i="0" u="none" strike="noStrike" kern="1200" dirty="0" err="1" smtClean="0">
                <a:solidFill>
                  <a:schemeClr val="tx1"/>
                </a:solidFill>
                <a:effectLst/>
                <a:latin typeface="+mn-lt"/>
                <a:ea typeface="+mn-ea"/>
                <a:cs typeface="+mn-cs"/>
              </a:rPr>
              <a:t>slidedeck</a:t>
            </a:r>
            <a:r>
              <a:rPr lang="en-US" sz="1200" b="0" i="0" u="none" strike="noStrike" kern="1200" dirty="0" smtClean="0">
                <a:solidFill>
                  <a:schemeClr val="tx1"/>
                </a:solidFill>
                <a:effectLst/>
                <a:latin typeface="+mn-lt"/>
                <a:ea typeface="+mn-ea"/>
                <a:cs typeface="+mn-cs"/>
              </a:rPr>
              <a:t> for your archived learning. </a:t>
            </a:r>
            <a:endParaRPr lang="en-US" b="0" dirty="0" smtClean="0">
              <a:effectLst/>
            </a:endParaRPr>
          </a:p>
          <a:p>
            <a:pPr rtl="0"/>
            <a:r>
              <a:rPr lang="en-US" sz="1200" b="0" i="0" u="none" strike="noStrike" kern="1200" dirty="0" smtClean="0">
                <a:solidFill>
                  <a:schemeClr val="tx1"/>
                </a:solidFill>
                <a:effectLst/>
                <a:latin typeface="+mn-lt"/>
                <a:ea typeface="+mn-ea"/>
                <a:cs typeface="+mn-cs"/>
              </a:rPr>
              <a:t>Find which ones work best for you. And, feel free to share. </a:t>
            </a:r>
            <a:endParaRPr lang="en-US" b="0" dirty="0" smtClean="0">
              <a:effectLst/>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A958A248-99BA-4CE8-992B-4A3EB2D2FC95}" type="slidenum">
              <a:rPr lang="en-US" smtClean="0"/>
              <a:t>37</a:t>
            </a:fld>
            <a:endParaRPr lang="en-US"/>
          </a:p>
        </p:txBody>
      </p:sp>
    </p:spTree>
    <p:extLst>
      <p:ext uri="{BB962C8B-B14F-4D97-AF65-F5344CB8AC3E}">
        <p14:creationId xmlns:p14="http://schemas.microsoft.com/office/powerpoint/2010/main" val="10007184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t>Optional:</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 dirty="0"/>
              <a:t>As we conclude our session today, we love to hear from you.</a:t>
            </a:r>
            <a:endParaRPr dirty="0"/>
          </a:p>
          <a:p>
            <a:pPr marL="0" lvl="0" indent="0" algn="l" rtl="0">
              <a:lnSpc>
                <a:spcPct val="100000"/>
              </a:lnSpc>
              <a:spcBef>
                <a:spcPts val="0"/>
              </a:spcBef>
              <a:spcAft>
                <a:spcPts val="0"/>
              </a:spcAft>
              <a:buSzPts val="1100"/>
              <a:buNone/>
            </a:pPr>
            <a:r>
              <a:rPr lang="en" dirty="0"/>
              <a:t>Does anyone have any </a:t>
            </a:r>
            <a:r>
              <a:rPr lang="en" dirty="0" smtClean="0"/>
              <a:t>thoughts? </a:t>
            </a:r>
            <a:r>
              <a:rPr lang="en" dirty="0"/>
              <a:t>If you would </a:t>
            </a:r>
            <a:r>
              <a:rPr lang="en" dirty="0" smtClean="0"/>
              <a:t>like, </a:t>
            </a:r>
            <a:r>
              <a:rPr lang="en" dirty="0"/>
              <a:t>please raise your hand to share your big takeaway with the whole class.</a:t>
            </a:r>
            <a:endParaRPr dirty="0"/>
          </a:p>
          <a:p>
            <a:pPr marL="0" lvl="0" indent="0" algn="l" rtl="0">
              <a:lnSpc>
                <a:spcPct val="100000"/>
              </a:lnSpc>
              <a:spcBef>
                <a:spcPts val="0"/>
              </a:spcBef>
              <a:spcAft>
                <a:spcPts val="0"/>
              </a:spcAft>
              <a:buSzPts val="1100"/>
              <a:buNone/>
            </a:pPr>
            <a:r>
              <a:rPr lang="en" dirty="0"/>
              <a:t>Also, if anyone has suggestion for tools, we would love your feedback.</a:t>
            </a:r>
            <a:endParaRPr dirty="0"/>
          </a:p>
        </p:txBody>
      </p:sp>
    </p:spTree>
    <p:extLst>
      <p:ext uri="{BB962C8B-B14F-4D97-AF65-F5344CB8AC3E}">
        <p14:creationId xmlns:p14="http://schemas.microsoft.com/office/powerpoint/2010/main" val="20737108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573316f2c5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573316f2c5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4501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73316f2c5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573316f2c5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solidFill>
                  <a:srgbClr val="222222"/>
                </a:solidFill>
                <a:highlight>
                  <a:srgbClr val="FFFFFF"/>
                </a:highlight>
              </a:rPr>
              <a:t>Brené </a:t>
            </a:r>
            <a:r>
              <a:rPr lang="en" dirty="0">
                <a:solidFill>
                  <a:srgbClr val="222222"/>
                </a:solidFill>
                <a:highlight>
                  <a:srgbClr val="FFFFFF"/>
                </a:highlight>
              </a:rPr>
              <a:t>Brown PhD MSW is a research professor at the University of Houston where she holds the Huffington </a:t>
            </a:r>
            <a:r>
              <a:rPr lang="en" dirty="0" smtClean="0">
                <a:solidFill>
                  <a:srgbClr val="222222"/>
                </a:solidFill>
                <a:highlight>
                  <a:srgbClr val="FFFFFF"/>
                </a:highlight>
              </a:rPr>
              <a:t>Foundation</a:t>
            </a:r>
            <a:r>
              <a:rPr lang="en" baseline="0" dirty="0" smtClean="0">
                <a:solidFill>
                  <a:srgbClr val="222222"/>
                </a:solidFill>
                <a:highlight>
                  <a:srgbClr val="FFFFFF"/>
                </a:highlight>
              </a:rPr>
              <a:t> </a:t>
            </a:r>
            <a:r>
              <a:rPr lang="en" dirty="0" smtClean="0">
                <a:solidFill>
                  <a:srgbClr val="222222"/>
                </a:solidFill>
                <a:highlight>
                  <a:srgbClr val="FFFFFF"/>
                </a:highlight>
              </a:rPr>
              <a:t>– </a:t>
            </a:r>
            <a:r>
              <a:rPr lang="en" dirty="0">
                <a:solidFill>
                  <a:srgbClr val="222222"/>
                </a:solidFill>
                <a:highlight>
                  <a:srgbClr val="FFFFFF"/>
                </a:highlight>
              </a:rPr>
              <a:t>Brené Brown Endowed Chair at The Graduate College of Social Work.</a:t>
            </a:r>
            <a:endParaRPr dirty="0">
              <a:solidFill>
                <a:srgbClr val="222222"/>
              </a:solidFill>
              <a:highlight>
                <a:srgbClr val="FFFFFF"/>
              </a:highlight>
            </a:endParaRPr>
          </a:p>
          <a:p>
            <a:pPr marL="0" lvl="0" indent="0" algn="l" rtl="0">
              <a:spcBef>
                <a:spcPts val="0"/>
              </a:spcBef>
              <a:spcAft>
                <a:spcPts val="0"/>
              </a:spcAft>
              <a:buNone/>
            </a:pPr>
            <a:r>
              <a:rPr lang="en" dirty="0">
                <a:solidFill>
                  <a:srgbClr val="222222"/>
                </a:solidFill>
                <a:highlight>
                  <a:srgbClr val="FFFFFF"/>
                </a:highlight>
              </a:rPr>
              <a:t>She has written five best sellers and is considered an expert on the topic of vulnerability.</a:t>
            </a:r>
            <a:endParaRPr dirty="0">
              <a:solidFill>
                <a:srgbClr val="222222"/>
              </a:solidFill>
              <a:highlight>
                <a:srgbClr val="FFFFFF"/>
              </a:highlight>
            </a:endParaRPr>
          </a:p>
          <a:p>
            <a:pPr marL="0" lvl="0" indent="0" algn="l" rtl="0">
              <a:spcBef>
                <a:spcPts val="0"/>
              </a:spcBef>
              <a:spcAft>
                <a:spcPts val="0"/>
              </a:spcAft>
              <a:buNone/>
            </a:pPr>
            <a:endParaRPr dirty="0">
              <a:solidFill>
                <a:srgbClr val="222222"/>
              </a:solidFill>
              <a:highlight>
                <a:srgbClr val="FFFFFF"/>
              </a:highlight>
            </a:endParaRPr>
          </a:p>
          <a:p>
            <a:pPr marL="0" lvl="0" indent="0" algn="l" rtl="0">
              <a:spcBef>
                <a:spcPts val="0"/>
              </a:spcBef>
              <a:spcAft>
                <a:spcPts val="0"/>
              </a:spcAft>
              <a:buNone/>
            </a:pPr>
            <a:r>
              <a:rPr lang="en" dirty="0">
                <a:solidFill>
                  <a:srgbClr val="222222"/>
                </a:solidFill>
                <a:highlight>
                  <a:srgbClr val="FFFFFF"/>
                </a:highlight>
              </a:rPr>
              <a:t>I share this quote with you because as I stand here presenting, I confess that two and ½ years ago I knew almost nothing about accessible design. But, </a:t>
            </a:r>
            <a:r>
              <a:rPr lang="en" dirty="0" smtClean="0">
                <a:solidFill>
                  <a:srgbClr val="222222"/>
                </a:solidFill>
                <a:highlight>
                  <a:srgbClr val="FFFFFF"/>
                </a:highlight>
              </a:rPr>
              <a:t>AccessU </a:t>
            </a:r>
            <a:r>
              <a:rPr lang="en" dirty="0">
                <a:solidFill>
                  <a:srgbClr val="222222"/>
                </a:solidFill>
                <a:highlight>
                  <a:srgbClr val="FFFFFF"/>
                </a:highlight>
              </a:rPr>
              <a:t>thought that we in K-12 had a story to tell. So, we presented our story. Today, I’m very sure that there are people in this room who know more about accessible design then I do. But, I still have a story to tell and I stand here today because </a:t>
            </a:r>
            <a:r>
              <a:rPr lang="en" dirty="0" smtClean="0">
                <a:solidFill>
                  <a:srgbClr val="222222"/>
                </a:solidFill>
                <a:highlight>
                  <a:srgbClr val="FFFFFF"/>
                </a:highlight>
              </a:rPr>
              <a:t>AccessU </a:t>
            </a:r>
            <a:r>
              <a:rPr lang="en" dirty="0">
                <a:solidFill>
                  <a:srgbClr val="222222"/>
                </a:solidFill>
                <a:highlight>
                  <a:srgbClr val="FFFFFF"/>
                </a:highlight>
              </a:rPr>
              <a:t>thinks so too and wanted this topic on their schedule.</a:t>
            </a:r>
            <a:endParaRPr dirty="0">
              <a:solidFill>
                <a:srgbClr val="222222"/>
              </a:solidFill>
              <a:highlight>
                <a:srgbClr val="FFFFFF"/>
              </a:highlight>
            </a:endParaRPr>
          </a:p>
          <a:p>
            <a:pPr marL="0" lvl="0" indent="0" algn="l" rtl="0">
              <a:spcBef>
                <a:spcPts val="0"/>
              </a:spcBef>
              <a:spcAft>
                <a:spcPts val="0"/>
              </a:spcAft>
              <a:buNone/>
            </a:pPr>
            <a:endParaRPr dirty="0">
              <a:solidFill>
                <a:srgbClr val="222222"/>
              </a:solidFill>
              <a:highlight>
                <a:srgbClr val="FFFFFF"/>
              </a:highlight>
            </a:endParaRPr>
          </a:p>
          <a:p>
            <a:pPr marL="0" lvl="0" indent="0" algn="l" rtl="0">
              <a:spcBef>
                <a:spcPts val="0"/>
              </a:spcBef>
              <a:spcAft>
                <a:spcPts val="0"/>
              </a:spcAft>
              <a:buNone/>
            </a:pPr>
            <a:r>
              <a:rPr lang="en" dirty="0">
                <a:solidFill>
                  <a:srgbClr val="222222"/>
                </a:solidFill>
                <a:highlight>
                  <a:srgbClr val="FFFFFF"/>
                </a:highlight>
              </a:rPr>
              <a:t>I am learning how to rise.</a:t>
            </a:r>
            <a:endParaRPr dirty="0">
              <a:solidFill>
                <a:srgbClr val="222222"/>
              </a:solidFill>
              <a:highlight>
                <a:srgbClr val="FFFFFF"/>
              </a:highlight>
            </a:endParaRPr>
          </a:p>
          <a:p>
            <a:pPr marL="0" lvl="0" indent="0" algn="l" rtl="0">
              <a:spcBef>
                <a:spcPts val="0"/>
              </a:spcBef>
              <a:spcAft>
                <a:spcPts val="0"/>
              </a:spcAft>
              <a:buNone/>
            </a:pPr>
            <a:endParaRPr dirty="0">
              <a:solidFill>
                <a:srgbClr val="222222"/>
              </a:solidFill>
              <a:highlight>
                <a:srgbClr val="FFFFFF"/>
              </a:highlight>
            </a:endParaRPr>
          </a:p>
          <a:p>
            <a:pPr marL="0" lvl="0" indent="0" algn="l" rtl="0">
              <a:spcBef>
                <a:spcPts val="0"/>
              </a:spcBef>
              <a:spcAft>
                <a:spcPts val="0"/>
              </a:spcAft>
              <a:buNone/>
            </a:pPr>
            <a:endParaRPr dirty="0">
              <a:solidFill>
                <a:srgbClr val="222222"/>
              </a:solidFill>
              <a:highlight>
                <a:srgbClr val="FFFFFF"/>
              </a:highlight>
            </a:endParaRPr>
          </a:p>
        </p:txBody>
      </p:sp>
    </p:spTree>
    <p:extLst>
      <p:ext uri="{BB962C8B-B14F-4D97-AF65-F5344CB8AC3E}">
        <p14:creationId xmlns:p14="http://schemas.microsoft.com/office/powerpoint/2010/main" val="4131066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573316f2c5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573316f2c5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t>The </a:t>
            </a:r>
            <a:r>
              <a:rPr lang="en" dirty="0"/>
              <a:t>folks that accessible design serves have had to be courageous in their lives to ask for what they need and to press beyond what is.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Consider some of the well known folks such as Helen Keller, Marlee Matlin, or </a:t>
            </a:r>
            <a:r>
              <a:rPr lang="en" sz="1200" dirty="0">
                <a:solidFill>
                  <a:srgbClr val="222222"/>
                </a:solidFill>
              </a:rPr>
              <a:t>Haben Girma. </a:t>
            </a:r>
            <a:r>
              <a:rPr lang="en" sz="1200" b="1" dirty="0">
                <a:solidFill>
                  <a:srgbClr val="222222"/>
                </a:solidFill>
              </a:rPr>
              <a:t>Haben Girma</a:t>
            </a:r>
            <a:r>
              <a:rPr lang="en" sz="1200" dirty="0">
                <a:solidFill>
                  <a:srgbClr val="222222"/>
                </a:solidFill>
              </a:rPr>
              <a:t> is a </a:t>
            </a:r>
            <a:r>
              <a:rPr lang="en" sz="1200" dirty="0" smtClean="0">
                <a:solidFill>
                  <a:srgbClr val="222222"/>
                </a:solidFill>
              </a:rPr>
              <a:t>civil rights </a:t>
            </a:r>
            <a:r>
              <a:rPr lang="en" sz="1200" dirty="0">
                <a:solidFill>
                  <a:srgbClr val="222222"/>
                </a:solidFill>
              </a:rPr>
              <a:t>advocate and the first </a:t>
            </a:r>
            <a:r>
              <a:rPr lang="en" sz="1200" b="1" dirty="0">
                <a:solidFill>
                  <a:srgbClr val="222222"/>
                </a:solidFill>
              </a:rPr>
              <a:t>deaf-blind</a:t>
            </a:r>
            <a:r>
              <a:rPr lang="en" sz="1200" dirty="0">
                <a:solidFill>
                  <a:srgbClr val="222222"/>
                </a:solidFill>
              </a:rPr>
              <a:t> student to graduate from Harvard Law School.</a:t>
            </a:r>
            <a:endParaRPr sz="1200" dirty="0">
              <a:solidFill>
                <a:srgbClr val="222222"/>
              </a:solidFill>
            </a:endParaRPr>
          </a:p>
          <a:p>
            <a:pPr marL="0" lvl="0" indent="0" algn="l" rtl="0">
              <a:spcBef>
                <a:spcPts val="0"/>
              </a:spcBef>
              <a:spcAft>
                <a:spcPts val="0"/>
              </a:spcAft>
              <a:buNone/>
            </a:pPr>
            <a:endParaRPr sz="1200" dirty="0">
              <a:solidFill>
                <a:srgbClr val="222222"/>
              </a:solidFill>
            </a:endParaRPr>
          </a:p>
          <a:p>
            <a:pPr marL="0" lvl="0" indent="0" algn="l" rtl="0">
              <a:spcBef>
                <a:spcPts val="0"/>
              </a:spcBef>
              <a:spcAft>
                <a:spcPts val="0"/>
              </a:spcAft>
              <a:buNone/>
            </a:pPr>
            <a:r>
              <a:rPr lang="en" sz="1200" dirty="0">
                <a:solidFill>
                  <a:srgbClr val="222222"/>
                </a:solidFill>
              </a:rPr>
              <a:t>Now consider yourself. One </a:t>
            </a:r>
            <a:r>
              <a:rPr lang="en" sz="1200" dirty="0" smtClean="0">
                <a:solidFill>
                  <a:srgbClr val="222222"/>
                </a:solidFill>
              </a:rPr>
              <a:t>standout </a:t>
            </a:r>
            <a:r>
              <a:rPr lang="en" sz="1200" dirty="0">
                <a:solidFill>
                  <a:srgbClr val="222222"/>
                </a:solidFill>
              </a:rPr>
              <a:t>trait of those who strive for </a:t>
            </a:r>
            <a:r>
              <a:rPr lang="en" sz="1200" dirty="0" smtClean="0">
                <a:solidFill>
                  <a:srgbClr val="222222"/>
                </a:solidFill>
              </a:rPr>
              <a:t>universal design </a:t>
            </a:r>
            <a:r>
              <a:rPr lang="en" sz="1200" dirty="0">
                <a:solidFill>
                  <a:srgbClr val="222222"/>
                </a:solidFill>
              </a:rPr>
              <a:t>is their care for others, </a:t>
            </a:r>
            <a:r>
              <a:rPr lang="en" sz="1200" dirty="0" smtClean="0">
                <a:solidFill>
                  <a:srgbClr val="222222"/>
                </a:solidFill>
              </a:rPr>
              <a:t>their </a:t>
            </a:r>
            <a:r>
              <a:rPr lang="en" sz="1200" dirty="0">
                <a:solidFill>
                  <a:srgbClr val="222222"/>
                </a:solidFill>
              </a:rPr>
              <a:t>striving to create </a:t>
            </a:r>
            <a:r>
              <a:rPr lang="en" sz="1200" dirty="0" smtClean="0">
                <a:solidFill>
                  <a:srgbClr val="222222"/>
                </a:solidFill>
              </a:rPr>
              <a:t>accessibility </a:t>
            </a:r>
            <a:r>
              <a:rPr lang="en" sz="1200" dirty="0">
                <a:solidFill>
                  <a:srgbClr val="222222"/>
                </a:solidFill>
              </a:rPr>
              <a:t>for audiences beyond their scope as they design.</a:t>
            </a:r>
            <a:endParaRPr sz="1200" dirty="0">
              <a:solidFill>
                <a:srgbClr val="222222"/>
              </a:solidFill>
            </a:endParaRPr>
          </a:p>
          <a:p>
            <a:pPr marL="0" lvl="0" indent="0" algn="l" rtl="0">
              <a:spcBef>
                <a:spcPts val="0"/>
              </a:spcBef>
              <a:spcAft>
                <a:spcPts val="0"/>
              </a:spcAft>
              <a:buNone/>
            </a:pPr>
            <a:endParaRPr sz="1200" dirty="0">
              <a:solidFill>
                <a:srgbClr val="222222"/>
              </a:solidFill>
            </a:endParaRPr>
          </a:p>
          <a:p>
            <a:pPr marL="0" lvl="0" indent="0" algn="l" rtl="0">
              <a:spcBef>
                <a:spcPts val="0"/>
              </a:spcBef>
              <a:spcAft>
                <a:spcPts val="0"/>
              </a:spcAft>
              <a:buNone/>
            </a:pPr>
            <a:r>
              <a:rPr lang="en" sz="1200" dirty="0">
                <a:solidFill>
                  <a:srgbClr val="222222"/>
                </a:solidFill>
              </a:rPr>
              <a:t>You are Courage Catalysts!</a:t>
            </a:r>
            <a:endParaRPr sz="1200" dirty="0">
              <a:solidFill>
                <a:srgbClr val="222222"/>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637006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573316f2c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573316f2c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smtClean="0"/>
              <a:t>And </a:t>
            </a:r>
            <a:r>
              <a:rPr lang="en" dirty="0"/>
              <a:t>this quote leads us to the power of questions.</a:t>
            </a:r>
            <a:endParaRPr dirty="0"/>
          </a:p>
        </p:txBody>
      </p:sp>
    </p:spTree>
    <p:extLst>
      <p:ext uri="{BB962C8B-B14F-4D97-AF65-F5344CB8AC3E}">
        <p14:creationId xmlns:p14="http://schemas.microsoft.com/office/powerpoint/2010/main" val="1234825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Clr>
                <a:schemeClr val="dk1"/>
              </a:buClr>
              <a:buSzPts val="1100"/>
              <a:buFont typeface="Arial"/>
              <a:buNone/>
            </a:pPr>
            <a:r>
              <a:rPr lang="en" sz="1200" dirty="0"/>
              <a:t>Questions can not only be powerful but can take the vulnerability out of engaging with others.</a:t>
            </a:r>
            <a:endParaRPr sz="1200" dirty="0"/>
          </a:p>
          <a:p>
            <a:pPr marL="0" lvl="0" indent="0" algn="l" rtl="0">
              <a:lnSpc>
                <a:spcPct val="115000"/>
              </a:lnSpc>
              <a:spcBef>
                <a:spcPts val="1600"/>
              </a:spcBef>
              <a:spcAft>
                <a:spcPts val="0"/>
              </a:spcAft>
              <a:buClr>
                <a:schemeClr val="dk1"/>
              </a:buClr>
              <a:buSzPts val="1100"/>
              <a:buFont typeface="Arial"/>
              <a:buNone/>
            </a:pPr>
            <a:r>
              <a:rPr lang="en" sz="1200" dirty="0"/>
              <a:t>By seeing yourself as a courageous learner, it takes away the need to have knowledge, prove </a:t>
            </a:r>
            <a:r>
              <a:rPr lang="en" sz="1200" dirty="0" smtClean="0"/>
              <a:t>oneself, </a:t>
            </a:r>
            <a:r>
              <a:rPr lang="en" sz="1200" dirty="0"/>
              <a:t>or make an impression.</a:t>
            </a:r>
            <a:endParaRPr sz="1200" dirty="0"/>
          </a:p>
          <a:p>
            <a:pPr marL="0" lvl="0" indent="0" algn="l" rtl="0">
              <a:lnSpc>
                <a:spcPct val="115000"/>
              </a:lnSpc>
              <a:spcBef>
                <a:spcPts val="1600"/>
              </a:spcBef>
              <a:spcAft>
                <a:spcPts val="0"/>
              </a:spcAft>
              <a:buClr>
                <a:schemeClr val="dk1"/>
              </a:buClr>
              <a:buSzPts val="1100"/>
              <a:buFont typeface="Arial"/>
              <a:buNone/>
            </a:pPr>
            <a:r>
              <a:rPr lang="en" sz="1200" dirty="0"/>
              <a:t>These things can be crippling, especially in a new environment. Also, after being in the same environment for a long time, there can be a sense that you must know things already.</a:t>
            </a:r>
            <a:endParaRPr sz="1200" dirty="0"/>
          </a:p>
          <a:p>
            <a:pPr marL="0" lvl="0" indent="0" algn="l" rtl="0">
              <a:lnSpc>
                <a:spcPct val="115000"/>
              </a:lnSpc>
              <a:spcBef>
                <a:spcPts val="1600"/>
              </a:spcBef>
              <a:spcAft>
                <a:spcPts val="0"/>
              </a:spcAft>
              <a:buClr>
                <a:schemeClr val="dk1"/>
              </a:buClr>
              <a:buSzPts val="1100"/>
              <a:buFont typeface="Arial"/>
              <a:buNone/>
            </a:pPr>
            <a:r>
              <a:rPr lang="en" sz="1200" dirty="0"/>
              <a:t>Taking on the mindset of a learner new to a topic can be refreshing. Often, this refreshing approach can also be what seasoned and knowledgeable folks need to dust off their own knowledge.</a:t>
            </a:r>
            <a:endParaRPr sz="1200" dirty="0"/>
          </a:p>
          <a:p>
            <a:pPr marL="0" lvl="0" indent="0" algn="l" rtl="0">
              <a:lnSpc>
                <a:spcPct val="115000"/>
              </a:lnSpc>
              <a:spcBef>
                <a:spcPts val="1600"/>
              </a:spcBef>
              <a:spcAft>
                <a:spcPts val="0"/>
              </a:spcAft>
              <a:buClr>
                <a:schemeClr val="dk1"/>
              </a:buClr>
              <a:buSzPts val="1100"/>
              <a:buFont typeface="Arial"/>
              <a:buNone/>
            </a:pPr>
            <a:r>
              <a:rPr lang="en" sz="1200" dirty="0"/>
              <a:t>Never be afraid to ask questions.</a:t>
            </a:r>
            <a:endParaRPr sz="1200" dirty="0"/>
          </a:p>
          <a:p>
            <a:pPr marL="0" lvl="0" indent="0" algn="l" rtl="0">
              <a:lnSpc>
                <a:spcPct val="115000"/>
              </a:lnSpc>
              <a:spcBef>
                <a:spcPts val="1600"/>
              </a:spcBef>
              <a:spcAft>
                <a:spcPts val="0"/>
              </a:spcAft>
              <a:buClr>
                <a:schemeClr val="dk1"/>
              </a:buClr>
              <a:buSzPts val="1100"/>
              <a:buFont typeface="Arial"/>
              <a:buNone/>
            </a:pPr>
            <a:endParaRPr sz="1200" dirty="0"/>
          </a:p>
          <a:p>
            <a:pPr marL="0" lvl="0" indent="0" algn="l" rtl="0">
              <a:lnSpc>
                <a:spcPct val="115000"/>
              </a:lnSpc>
              <a:spcBef>
                <a:spcPts val="1600"/>
              </a:spcBef>
              <a:spcAft>
                <a:spcPts val="1600"/>
              </a:spcAft>
              <a:buClr>
                <a:schemeClr val="dk1"/>
              </a:buClr>
              <a:buSzPts val="1100"/>
              <a:buFont typeface="Arial"/>
              <a:buNone/>
            </a:pPr>
            <a:endParaRPr sz="1200" dirty="0"/>
          </a:p>
        </p:txBody>
      </p:sp>
    </p:spTree>
    <p:extLst>
      <p:ext uri="{BB962C8B-B14F-4D97-AF65-F5344CB8AC3E}">
        <p14:creationId xmlns:p14="http://schemas.microsoft.com/office/powerpoint/2010/main" val="1522019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58fcd57d0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58fcd57d0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It’s a good idea to write down the questions that you want to ask before calling, meeting </a:t>
            </a:r>
            <a:r>
              <a:rPr lang="en" dirty="0" smtClean="0"/>
              <a:t>with, </a:t>
            </a:r>
            <a:r>
              <a:rPr lang="en" dirty="0"/>
              <a:t>or approaching another person.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Three is a good, simple number of questions.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way you can stay focused if the conversation goes into more depth. And, you can come back to ask for what you are really looking for.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If the conversation does not flow, then you have three simple questions that can asked in a short amount of time. You can then walk away feeling as though you did not waste someone else’s time nor bother them.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After all, these are things you need to know to move forward in your work in increasing the awareness of accessibility and accessible design.</a:t>
            </a:r>
            <a:endParaRPr dirty="0"/>
          </a:p>
        </p:txBody>
      </p:sp>
    </p:spTree>
    <p:extLst>
      <p:ext uri="{BB962C8B-B14F-4D97-AF65-F5344CB8AC3E}">
        <p14:creationId xmlns:p14="http://schemas.microsoft.com/office/powerpoint/2010/main" val="1995159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58fcd57d0a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58fcd57d0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I met some new folks!</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Kathy - Accessibility Coordinator. I met Kathy between jobs while making contact with my </a:t>
            </a:r>
            <a:r>
              <a:rPr lang="en" sz="1200" dirty="0" smtClean="0">
                <a:solidFill>
                  <a:schemeClr val="dk1"/>
                </a:solidFill>
                <a:latin typeface="Verdana"/>
                <a:ea typeface="Verdana"/>
                <a:cs typeface="Verdana"/>
                <a:sym typeface="Verdana"/>
              </a:rPr>
              <a:t>AccessU </a:t>
            </a:r>
            <a:r>
              <a:rPr lang="en" sz="1200" dirty="0">
                <a:solidFill>
                  <a:schemeClr val="dk1"/>
                </a:solidFill>
                <a:latin typeface="Verdana"/>
                <a:ea typeface="Verdana"/>
                <a:cs typeface="Verdana"/>
                <a:sym typeface="Verdana"/>
              </a:rPr>
              <a:t>friends</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Kellie - Our LMS Coordinator pointed me to other folks to learn more about accessible design.</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Angela - We have an accessibility checker for our </a:t>
            </a:r>
            <a:r>
              <a:rPr lang="en" sz="1200" dirty="0" smtClean="0">
                <a:solidFill>
                  <a:schemeClr val="dk1"/>
                </a:solidFill>
                <a:latin typeface="Verdana"/>
                <a:ea typeface="Verdana"/>
                <a:cs typeface="Verdana"/>
                <a:sym typeface="Verdana"/>
              </a:rPr>
              <a:t>LMS, </a:t>
            </a:r>
            <a:r>
              <a:rPr lang="en" sz="1200" dirty="0">
                <a:solidFill>
                  <a:schemeClr val="dk1"/>
                </a:solidFill>
                <a:latin typeface="Verdana"/>
                <a:ea typeface="Verdana"/>
                <a:cs typeface="Verdana"/>
                <a:sym typeface="Verdana"/>
              </a:rPr>
              <a:t>and she is willing to present at </a:t>
            </a:r>
            <a:r>
              <a:rPr lang="en" sz="1200" dirty="0" smtClean="0">
                <a:solidFill>
                  <a:schemeClr val="dk1"/>
                </a:solidFill>
                <a:latin typeface="Verdana"/>
                <a:ea typeface="Verdana"/>
                <a:cs typeface="Verdana"/>
                <a:sym typeface="Verdana"/>
              </a:rPr>
              <a:t>AccessU </a:t>
            </a:r>
            <a:r>
              <a:rPr lang="en" sz="1200" dirty="0">
                <a:solidFill>
                  <a:schemeClr val="dk1"/>
                </a:solidFill>
                <a:latin typeface="Verdana"/>
                <a:ea typeface="Verdana"/>
                <a:cs typeface="Verdana"/>
                <a:sym typeface="Verdana"/>
              </a:rPr>
              <a:t>2019 with me!</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Valerie - We have an Accessible eLearning brain in the house!</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Mike - Mike heads up the </a:t>
            </a:r>
            <a:r>
              <a:rPr lang="en" sz="1200" dirty="0" smtClean="0">
                <a:solidFill>
                  <a:schemeClr val="dk1"/>
                </a:solidFill>
                <a:latin typeface="Verdana"/>
                <a:ea typeface="Verdana"/>
                <a:cs typeface="Verdana"/>
                <a:sym typeface="Verdana"/>
              </a:rPr>
              <a:t>Accessibility Team</a:t>
            </a:r>
            <a:r>
              <a:rPr lang="en" sz="1200" dirty="0">
                <a:solidFill>
                  <a:schemeClr val="dk1"/>
                </a:solidFill>
                <a:latin typeface="Verdana"/>
                <a:ea typeface="Verdana"/>
                <a:cs typeface="Verdana"/>
                <a:sym typeface="Verdana"/>
              </a:rPr>
              <a:t>, the “A Team,” in the Civil Rights </a:t>
            </a:r>
            <a:r>
              <a:rPr lang="en" sz="1200" dirty="0" smtClean="0">
                <a:solidFill>
                  <a:schemeClr val="dk1"/>
                </a:solidFill>
                <a:latin typeface="Verdana"/>
                <a:ea typeface="Verdana"/>
                <a:cs typeface="Verdana"/>
                <a:sym typeface="Verdana"/>
              </a:rPr>
              <a:t>Office </a:t>
            </a:r>
            <a:r>
              <a:rPr lang="en" sz="1200" dirty="0">
                <a:solidFill>
                  <a:schemeClr val="dk1"/>
                </a:solidFill>
                <a:latin typeface="Verdana"/>
                <a:ea typeface="Verdana"/>
                <a:cs typeface="Verdana"/>
                <a:sym typeface="Verdana"/>
              </a:rPr>
              <a:t>of </a:t>
            </a:r>
            <a:r>
              <a:rPr lang="en" sz="1200" dirty="0" smtClean="0">
                <a:solidFill>
                  <a:schemeClr val="dk1"/>
                </a:solidFill>
                <a:latin typeface="Verdana"/>
                <a:ea typeface="Verdana"/>
                <a:cs typeface="Verdana"/>
                <a:sym typeface="Verdana"/>
              </a:rPr>
              <a:t>Texas HHS. </a:t>
            </a:r>
            <a:r>
              <a:rPr lang="en" sz="1200" dirty="0">
                <a:solidFill>
                  <a:schemeClr val="dk1"/>
                </a:solidFill>
                <a:latin typeface="Verdana"/>
                <a:ea typeface="Verdana"/>
                <a:cs typeface="Verdana"/>
                <a:sym typeface="Verdana"/>
              </a:rPr>
              <a:t>This is so great. Many from this team are also presenting here today. </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Policy - yes, we do have an accessibility policy. Glad I met Mike and asked this question.</a:t>
            </a: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endParaRPr sz="1200" dirty="0">
              <a:solidFill>
                <a:schemeClr val="dk1"/>
              </a:solidFill>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Verdana"/>
                <a:ea typeface="Verdana"/>
                <a:cs typeface="Verdana"/>
                <a:sym typeface="Verdana"/>
              </a:rPr>
              <a:t>Training - And, yes, we do have accessibility training. This will help me brush up on my accessibility skills before I start designing online learning.</a:t>
            </a:r>
            <a:endParaRPr sz="1200" dirty="0"/>
          </a:p>
        </p:txBody>
      </p:sp>
    </p:spTree>
    <p:extLst>
      <p:ext uri="{BB962C8B-B14F-4D97-AF65-F5344CB8AC3E}">
        <p14:creationId xmlns:p14="http://schemas.microsoft.com/office/powerpoint/2010/main" val="319090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none"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DB8B1E7C-DF06-4082-870E-96ED3079A91D}"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6501759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E409EB3-245B-4208-A8F7-68BC4E92E285}" type="datetimeFigureOut">
              <a:rPr lang="en-US" smtClean="0"/>
              <a:t>5/31/2019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8B1E7C-DF06-4082-870E-96ED3079A91D}"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9883492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E409EB3-245B-4208-A8F7-68BC4E92E285}" type="datetimeFigureOut">
              <a:rPr lang="en-US" smtClean="0"/>
              <a:t>5/31/2019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8B1E7C-DF06-4082-870E-96ED3079A91D}"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57695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409EB3-245B-4208-A8F7-68BC4E92E285}" type="datetimeFigureOut">
              <a:rPr lang="en-US" smtClean="0"/>
              <a:t>5/31/2019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8B1E7C-DF06-4082-870E-96ED3079A91D}" type="slidenum">
              <a:rPr lang="en-US" smtClean="0"/>
              <a:t>‹#›</a:t>
            </a:fld>
            <a:endParaRPr lang="en-US"/>
          </a:p>
        </p:txBody>
      </p:sp>
    </p:spTree>
    <p:extLst>
      <p:ext uri="{BB962C8B-B14F-4D97-AF65-F5344CB8AC3E}">
        <p14:creationId xmlns:p14="http://schemas.microsoft.com/office/powerpoint/2010/main" val="102708797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E409EB3-245B-4208-A8F7-68BC4E92E285}" type="datetimeFigureOut">
              <a:rPr lang="en-US" smtClean="0"/>
              <a:t>5/31/2019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8B1E7C-DF06-4082-870E-96ED3079A91D}"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52553354"/>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test">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4903850" cy="22471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E409EB3-245B-4208-A8F7-68BC4E92E285}" type="datetimeFigureOut">
              <a:rPr lang="en-US" smtClean="0"/>
              <a:t>5/31/2019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8B1E7C-DF06-4082-870E-96ED3079A91D}"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9" name="Content Placeholder 8">
            <a:extLst>
              <a:ext uri="{FF2B5EF4-FFF2-40B4-BE49-F238E27FC236}">
                <a16:creationId xmlns:a16="http://schemas.microsoft.com/office/drawing/2014/main" xmlns="" id="{8051057E-E159-4578-8661-9BF366A36B31}"/>
              </a:ext>
            </a:extLst>
          </p:cNvPr>
          <p:cNvSpPr>
            <a:spLocks noGrp="1"/>
          </p:cNvSpPr>
          <p:nvPr>
            <p:ph sz="quarter" idx="13"/>
          </p:nvPr>
        </p:nvSpPr>
        <p:spPr>
          <a:xfrm>
            <a:off x="5043714" y="3205491"/>
            <a:ext cx="5027591" cy="23640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391462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AE409EB3-245B-4208-A8F7-68BC4E92E285}" type="datetimeFigureOut">
              <a:rPr lang="en-US" smtClean="0"/>
              <a:t>5/31/2019</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DB8B1E7C-DF06-4082-870E-96ED3079A91D}"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48638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044133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0327119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593366"/>
            <a:ext cx="11360800" cy="76356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2800"/>
              <a:buNone/>
              <a:defRPr>
                <a:latin typeface="Verdana" panose="020B0604030504040204" pitchFamily="34" charset="0"/>
                <a:ea typeface="Verdana" panose="020B0604030504040204" pitchFamily="34" charset="0"/>
                <a:cs typeface="Verdana" panose="020B0604030504040204" pitchFamily="34" charset="0"/>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dirty="0"/>
          </a:p>
        </p:txBody>
      </p:sp>
      <p:sp>
        <p:nvSpPr>
          <p:cNvPr id="15" name="Google Shape;15;p3"/>
          <p:cNvSpPr txBox="1">
            <a:spLocks noGrp="1"/>
          </p:cNvSpPr>
          <p:nvPr>
            <p:ph type="body" idx="1"/>
          </p:nvPr>
        </p:nvSpPr>
        <p:spPr>
          <a:xfrm>
            <a:off x="415600" y="1536634"/>
            <a:ext cx="11360800" cy="4555080"/>
          </a:xfrm>
          <a:prstGeom prst="rect">
            <a:avLst/>
          </a:prstGeom>
          <a:noFill/>
          <a:ln>
            <a:noFill/>
          </a:ln>
        </p:spPr>
        <p:txBody>
          <a:bodyPr spcFirstLastPara="1" wrap="square" lIns="91425" tIns="91425" rIns="91425" bIns="91425" anchor="t" anchorCtr="0"/>
          <a:lstStyle>
            <a:lvl1pPr marL="548640" lvl="0" indent="-411480" algn="l">
              <a:lnSpc>
                <a:spcPct val="115000"/>
              </a:lnSpc>
              <a:spcBef>
                <a:spcPts val="0"/>
              </a:spcBef>
              <a:spcAft>
                <a:spcPts val="0"/>
              </a:spcAft>
              <a:buSzPts val="1800"/>
              <a:buChar char="●"/>
              <a:defRPr>
                <a:latin typeface="Verdana" panose="020B0604030504040204" pitchFamily="34" charset="0"/>
                <a:ea typeface="Verdana" panose="020B0604030504040204" pitchFamily="34" charset="0"/>
                <a:cs typeface="Verdana" panose="020B0604030504040204" pitchFamily="34" charset="0"/>
              </a:defRPr>
            </a:lvl1pPr>
            <a:lvl2pPr marL="1097280" lvl="1" indent="-381000" algn="l">
              <a:lnSpc>
                <a:spcPct val="115000"/>
              </a:lnSpc>
              <a:spcBef>
                <a:spcPts val="1920"/>
              </a:spcBef>
              <a:spcAft>
                <a:spcPts val="0"/>
              </a:spcAft>
              <a:buSzPts val="1400"/>
              <a:buChar char="○"/>
              <a:defRPr/>
            </a:lvl2pPr>
            <a:lvl3pPr marL="1645920" lvl="2" indent="-381000" algn="l">
              <a:lnSpc>
                <a:spcPct val="115000"/>
              </a:lnSpc>
              <a:spcBef>
                <a:spcPts val="1920"/>
              </a:spcBef>
              <a:spcAft>
                <a:spcPts val="0"/>
              </a:spcAft>
              <a:buSzPts val="1400"/>
              <a:buChar char="■"/>
              <a:defRPr/>
            </a:lvl3pPr>
            <a:lvl4pPr marL="2194560" lvl="3" indent="-381000" algn="l">
              <a:lnSpc>
                <a:spcPct val="115000"/>
              </a:lnSpc>
              <a:spcBef>
                <a:spcPts val="1920"/>
              </a:spcBef>
              <a:spcAft>
                <a:spcPts val="0"/>
              </a:spcAft>
              <a:buSzPts val="1400"/>
              <a:buChar char="●"/>
              <a:defRPr/>
            </a:lvl4pPr>
            <a:lvl5pPr marL="2743200" lvl="4" indent="-381000" algn="l">
              <a:lnSpc>
                <a:spcPct val="115000"/>
              </a:lnSpc>
              <a:spcBef>
                <a:spcPts val="1920"/>
              </a:spcBef>
              <a:spcAft>
                <a:spcPts val="0"/>
              </a:spcAft>
              <a:buSzPts val="1400"/>
              <a:buChar char="○"/>
              <a:defRPr/>
            </a:lvl5pPr>
            <a:lvl6pPr marL="3291840" lvl="5" indent="-381000" algn="l">
              <a:lnSpc>
                <a:spcPct val="115000"/>
              </a:lnSpc>
              <a:spcBef>
                <a:spcPts val="1920"/>
              </a:spcBef>
              <a:spcAft>
                <a:spcPts val="0"/>
              </a:spcAft>
              <a:buSzPts val="1400"/>
              <a:buChar char="■"/>
              <a:defRPr/>
            </a:lvl6pPr>
            <a:lvl7pPr marL="3840480" lvl="6" indent="-381000" algn="l">
              <a:lnSpc>
                <a:spcPct val="115000"/>
              </a:lnSpc>
              <a:spcBef>
                <a:spcPts val="1920"/>
              </a:spcBef>
              <a:spcAft>
                <a:spcPts val="0"/>
              </a:spcAft>
              <a:buSzPts val="1400"/>
              <a:buChar char="●"/>
              <a:defRPr/>
            </a:lvl7pPr>
            <a:lvl8pPr marL="4389120" lvl="7" indent="-381000" algn="l">
              <a:lnSpc>
                <a:spcPct val="115000"/>
              </a:lnSpc>
              <a:spcBef>
                <a:spcPts val="1920"/>
              </a:spcBef>
              <a:spcAft>
                <a:spcPts val="0"/>
              </a:spcAft>
              <a:buSzPts val="1400"/>
              <a:buChar char="○"/>
              <a:defRPr/>
            </a:lvl8pPr>
            <a:lvl9pPr marL="4937760" lvl="8" indent="-381000" algn="l">
              <a:lnSpc>
                <a:spcPct val="115000"/>
              </a:lnSpc>
              <a:spcBef>
                <a:spcPts val="1920"/>
              </a:spcBef>
              <a:spcAft>
                <a:spcPts val="1920"/>
              </a:spcAft>
              <a:buSzPts val="1400"/>
              <a:buChar char="■"/>
              <a:defRPr/>
            </a:lvl9pPr>
          </a:lstStyle>
          <a:p>
            <a:endParaRPr dirty="0"/>
          </a:p>
        </p:txBody>
      </p:sp>
      <p:sp>
        <p:nvSpPr>
          <p:cNvPr id="16" name="Google Shape;16;p3"/>
          <p:cNvSpPr txBox="1">
            <a:spLocks noGrp="1"/>
          </p:cNvSpPr>
          <p:nvPr>
            <p:ph type="sldNum" idx="12"/>
          </p:nvPr>
        </p:nvSpPr>
        <p:spPr>
          <a:xfrm>
            <a:off x="11296611" y="6217622"/>
            <a:ext cx="731600" cy="52488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581865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735124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Content freefor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spTree>
    <p:extLst>
      <p:ext uri="{BB962C8B-B14F-4D97-AF65-F5344CB8AC3E}">
        <p14:creationId xmlns:p14="http://schemas.microsoft.com/office/powerpoint/2010/main" val="357470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Te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88334" y="1988023"/>
            <a:ext cx="3272822" cy="3450613"/>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a:extLst>
              <a:ext uri="{FF2B5EF4-FFF2-40B4-BE49-F238E27FC236}">
                <a16:creationId xmlns:a16="http://schemas.microsoft.com/office/drawing/2014/main" xmlns="" id="{65080024-ADE1-42A3-B8F1-8B44A7877946}"/>
              </a:ext>
            </a:extLst>
          </p:cNvPr>
          <p:cNvSpPr>
            <a:spLocks noGrp="1"/>
          </p:cNvSpPr>
          <p:nvPr>
            <p:ph idx="13"/>
          </p:nvPr>
        </p:nvSpPr>
        <p:spPr>
          <a:xfrm>
            <a:off x="4613556" y="1988023"/>
            <a:ext cx="3272822" cy="3450613"/>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4">
            <a:extLst>
              <a:ext uri="{FF2B5EF4-FFF2-40B4-BE49-F238E27FC236}">
                <a16:creationId xmlns:a16="http://schemas.microsoft.com/office/drawing/2014/main" xmlns="" id="{3D9912E0-7E01-494A-AD0A-1BA18E9323D1}"/>
              </a:ext>
            </a:extLst>
          </p:cNvPr>
          <p:cNvSpPr>
            <a:spLocks noGrp="1"/>
          </p:cNvSpPr>
          <p:nvPr>
            <p:ph idx="14"/>
          </p:nvPr>
        </p:nvSpPr>
        <p:spPr>
          <a:xfrm>
            <a:off x="8038778" y="1980991"/>
            <a:ext cx="3272822" cy="3450613"/>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1817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4 Pic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742516" y="1926012"/>
            <a:ext cx="3272822" cy="1752704"/>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a:extLst>
              <a:ext uri="{FF2B5EF4-FFF2-40B4-BE49-F238E27FC236}">
                <a16:creationId xmlns:a16="http://schemas.microsoft.com/office/drawing/2014/main" xmlns="" id="{65080024-ADE1-42A3-B8F1-8B44A7877946}"/>
              </a:ext>
            </a:extLst>
          </p:cNvPr>
          <p:cNvSpPr>
            <a:spLocks noGrp="1"/>
          </p:cNvSpPr>
          <p:nvPr>
            <p:ph idx="13"/>
          </p:nvPr>
        </p:nvSpPr>
        <p:spPr>
          <a:xfrm>
            <a:off x="6550051" y="2013305"/>
            <a:ext cx="3272822" cy="1752705"/>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4">
            <a:extLst>
              <a:ext uri="{FF2B5EF4-FFF2-40B4-BE49-F238E27FC236}">
                <a16:creationId xmlns:a16="http://schemas.microsoft.com/office/drawing/2014/main" xmlns="" id="{3D9912E0-7E01-494A-AD0A-1BA18E9323D1}"/>
              </a:ext>
            </a:extLst>
          </p:cNvPr>
          <p:cNvSpPr>
            <a:spLocks noGrp="1"/>
          </p:cNvSpPr>
          <p:nvPr>
            <p:ph idx="14"/>
          </p:nvPr>
        </p:nvSpPr>
        <p:spPr>
          <a:xfrm>
            <a:off x="1742516" y="4017610"/>
            <a:ext cx="3272822" cy="1752704"/>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2" name="Content Placeholder 4">
            <a:extLst>
              <a:ext uri="{FF2B5EF4-FFF2-40B4-BE49-F238E27FC236}">
                <a16:creationId xmlns:a16="http://schemas.microsoft.com/office/drawing/2014/main" xmlns="" id="{1619DC44-56DE-4619-8F7C-CCD2C9460E38}"/>
              </a:ext>
            </a:extLst>
          </p:cNvPr>
          <p:cNvSpPr>
            <a:spLocks noGrp="1"/>
          </p:cNvSpPr>
          <p:nvPr>
            <p:ph idx="15"/>
          </p:nvPr>
        </p:nvSpPr>
        <p:spPr>
          <a:xfrm>
            <a:off x="6550051" y="4017610"/>
            <a:ext cx="3272822" cy="1752704"/>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007909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Mulitple Content ">
    <p:spTree>
      <p:nvGrpSpPr>
        <p:cNvPr id="1" name=""/>
        <p:cNvGrpSpPr/>
        <p:nvPr/>
      </p:nvGrpSpPr>
      <p:grpSpPr>
        <a:xfrm>
          <a:off x="0" y="0"/>
          <a:ext cx="0" cy="0"/>
          <a:chOff x="0" y="0"/>
          <a:chExt cx="0" cy="0"/>
        </a:xfrm>
      </p:grpSpPr>
      <p:sp>
        <p:nvSpPr>
          <p:cNvPr id="2" name="Title 1"/>
          <p:cNvSpPr>
            <a:spLocks noGrp="1"/>
          </p:cNvSpPr>
          <p:nvPr>
            <p:ph type="title"/>
          </p:nvPr>
        </p:nvSpPr>
        <p:spPr>
          <a:xfrm>
            <a:off x="1451579" y="226298"/>
            <a:ext cx="9603275" cy="1049235"/>
          </a:xfrm>
        </p:spPr>
        <p:txBody>
          <a:bodyPr/>
          <a:lstStyle/>
          <a:p>
            <a:r>
              <a:rPr lang="en-US"/>
              <a:t>Click to edit Master title style</a:t>
            </a:r>
            <a:endParaRPr lang="en-US" dirty="0"/>
          </a:p>
        </p:txBody>
      </p:sp>
      <p:sp>
        <p:nvSpPr>
          <p:cNvPr id="3" name="Content Placeholder 2"/>
          <p:cNvSpPr>
            <a:spLocks noGrp="1"/>
          </p:cNvSpPr>
          <p:nvPr>
            <p:ph idx="1"/>
          </p:nvPr>
        </p:nvSpPr>
        <p:spPr>
          <a:xfrm>
            <a:off x="451603" y="1482261"/>
            <a:ext cx="2452962" cy="1752704"/>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a:extLst>
              <a:ext uri="{FF2B5EF4-FFF2-40B4-BE49-F238E27FC236}">
                <a16:creationId xmlns:a16="http://schemas.microsoft.com/office/drawing/2014/main" xmlns="" id="{65080024-ADE1-42A3-B8F1-8B44A7877946}"/>
              </a:ext>
            </a:extLst>
          </p:cNvPr>
          <p:cNvSpPr>
            <a:spLocks noGrp="1"/>
          </p:cNvSpPr>
          <p:nvPr>
            <p:ph idx="13"/>
          </p:nvPr>
        </p:nvSpPr>
        <p:spPr>
          <a:xfrm>
            <a:off x="3094160" y="1506851"/>
            <a:ext cx="2082958" cy="1752705"/>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4">
            <a:extLst>
              <a:ext uri="{FF2B5EF4-FFF2-40B4-BE49-F238E27FC236}">
                <a16:creationId xmlns:a16="http://schemas.microsoft.com/office/drawing/2014/main" xmlns="" id="{3D9912E0-7E01-494A-AD0A-1BA18E9323D1}"/>
              </a:ext>
            </a:extLst>
          </p:cNvPr>
          <p:cNvSpPr>
            <a:spLocks noGrp="1"/>
          </p:cNvSpPr>
          <p:nvPr>
            <p:ph idx="14"/>
          </p:nvPr>
        </p:nvSpPr>
        <p:spPr>
          <a:xfrm>
            <a:off x="451604" y="3466283"/>
            <a:ext cx="2452961" cy="1752704"/>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4">
            <a:extLst>
              <a:ext uri="{FF2B5EF4-FFF2-40B4-BE49-F238E27FC236}">
                <a16:creationId xmlns:a16="http://schemas.microsoft.com/office/drawing/2014/main" xmlns="" id="{1619DC44-56DE-4619-8F7C-CCD2C9460E38}"/>
              </a:ext>
            </a:extLst>
          </p:cNvPr>
          <p:cNvSpPr>
            <a:spLocks noGrp="1"/>
          </p:cNvSpPr>
          <p:nvPr>
            <p:ph idx="15"/>
          </p:nvPr>
        </p:nvSpPr>
        <p:spPr>
          <a:xfrm>
            <a:off x="3094160" y="3466283"/>
            <a:ext cx="2082958" cy="1752704"/>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6"/>
          </p:nvPr>
        </p:nvSpPr>
        <p:spPr>
          <a:xfrm>
            <a:off x="5351463" y="1506538"/>
            <a:ext cx="2138362"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17"/>
          </p:nvPr>
        </p:nvSpPr>
        <p:spPr>
          <a:xfrm>
            <a:off x="5367338" y="3465513"/>
            <a:ext cx="2095500" cy="1754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Content Placeholder 14"/>
          <p:cNvSpPr>
            <a:spLocks noGrp="1"/>
          </p:cNvSpPr>
          <p:nvPr>
            <p:ph sz="quarter" idx="18"/>
          </p:nvPr>
        </p:nvSpPr>
        <p:spPr>
          <a:xfrm>
            <a:off x="7691438" y="1506538"/>
            <a:ext cx="2071687"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9"/>
          </p:nvPr>
        </p:nvSpPr>
        <p:spPr>
          <a:xfrm>
            <a:off x="7664450" y="3465513"/>
            <a:ext cx="2138363" cy="1754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Content Placeholder 18"/>
          <p:cNvSpPr>
            <a:spLocks noGrp="1"/>
          </p:cNvSpPr>
          <p:nvPr>
            <p:ph sz="quarter" idx="20"/>
          </p:nvPr>
        </p:nvSpPr>
        <p:spPr>
          <a:xfrm>
            <a:off x="9925050" y="1506539"/>
            <a:ext cx="2056279"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Content Placeholder 20"/>
          <p:cNvSpPr>
            <a:spLocks noGrp="1"/>
          </p:cNvSpPr>
          <p:nvPr>
            <p:ph sz="quarter" idx="21"/>
          </p:nvPr>
        </p:nvSpPr>
        <p:spPr>
          <a:xfrm>
            <a:off x="9964738" y="3465513"/>
            <a:ext cx="2043112" cy="1754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58307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409EB3-245B-4208-A8F7-68BC4E92E285}" type="datetimeFigureOut">
              <a:rPr lang="en-US" smtClean="0"/>
              <a:t>5/31/2019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B1E7C-DF06-4082-870E-96ED3079A91D}"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3114631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409EB3-245B-4208-A8F7-68BC4E92E285}" type="datetimeFigureOut">
              <a:rPr lang="en-US" smtClean="0"/>
              <a:t>5/31/2019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8B1E7C-DF06-4082-870E-96ED3079A91D}"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2368217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E409EB3-245B-4208-A8F7-68BC4E92E285}" type="datetimeFigureOut">
              <a:rPr lang="en-US" smtClean="0"/>
              <a:t>5/31/2019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8B1E7C-DF06-4082-870E-96ED3079A91D}"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42645321"/>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AE409EB3-245B-4208-A8F7-68BC4E92E285}" type="datetimeFigureOut">
              <a:rPr lang="en-US" smtClean="0"/>
              <a:t>5/31/2019</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B8B1E7C-DF06-4082-870E-96ED3079A91D}"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685654"/>
      </p:ext>
    </p:extLst>
  </p:cSld>
  <p:clrMap bg1="lt1" tx1="dk1" bg2="lt2" tx2="dk2" accent1="accent1" accent2="accent2" accent3="accent3" accent4="accent4" accent5="accent5" accent6="accent6" hlink="hlink" folHlink="folHlink"/>
  <p:sldLayoutIdLst>
    <p:sldLayoutId id="2147483954" r:id="rId1"/>
    <p:sldLayoutId id="2147483955" r:id="rId2"/>
    <p:sldLayoutId id="2147483968" r:id="rId3"/>
    <p:sldLayoutId id="2147483967" r:id="rId4"/>
    <p:sldLayoutId id="2147483969" r:id="rId5"/>
    <p:sldLayoutId id="2147483971" r:id="rId6"/>
    <p:sldLayoutId id="2147483956" r:id="rId7"/>
    <p:sldLayoutId id="2147483957" r:id="rId8"/>
    <p:sldLayoutId id="2147483958" r:id="rId9"/>
    <p:sldLayoutId id="2147483965" r:id="rId10"/>
    <p:sldLayoutId id="2147483959" r:id="rId11"/>
    <p:sldLayoutId id="2147483960" r:id="rId12"/>
    <p:sldLayoutId id="2147483961" r:id="rId13"/>
    <p:sldLayoutId id="2147483966" r:id="rId14"/>
    <p:sldLayoutId id="2147483962" r:id="rId15"/>
    <p:sldLayoutId id="2147483963" r:id="rId16"/>
    <p:sldLayoutId id="2147483964" r:id="rId17"/>
    <p:sldLayoutId id="2147483970"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0" i="0" kern="1200" cap="all">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hyperlink" Target="bit.ly/AU19_AccessibilitySurvey"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 Target="slide17.xml"/><Relationship Id="rId7" Type="http://schemas.openxmlformats.org/officeDocument/2006/relationships/slide" Target="slide19.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8.png"/><Relationship Id="rId11" Type="http://schemas.openxmlformats.org/officeDocument/2006/relationships/hyperlink" Target="https://docs.google.com/presentation/d/1-0Ve18TqQbpmia7MRld58Sjc34pvtJ7krC-S_R3Vin4/edit?usp=sharing" TargetMode="External"/><Relationship Id="rId5" Type="http://schemas.openxmlformats.org/officeDocument/2006/relationships/slide" Target="slide18.xml"/><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hyperlink" Target="https://youtu.be/Taarb7T7gA4"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hyperlink" Target="https://www.youtube.com/watch?v=MsqsPYqrChk" TargetMode="External"/><Relationship Id="rId4" Type="http://schemas.openxmlformats.org/officeDocument/2006/relationships/hyperlink" Target="https://youtu.be/XJGiS83eQLk"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bit.ly/InstallingSelectandSpeak" TargetMode="External"/><Relationship Id="rId7" Type="http://schemas.openxmlformats.org/officeDocument/2006/relationships/hyperlink" Target="https://www.youtube.com/watch?v=hwC_hJ7KmAg"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hyperlink" Target="https://www.youtube.com/watch?v=8Rn5pXCdZWU" TargetMode="External"/><Relationship Id="rId5" Type="http://schemas.openxmlformats.org/officeDocument/2006/relationships/hyperlink" Target="https://youtu.be/EiQ8NwdsZCY" TargetMode="External"/><Relationship Id="rId4" Type="http://schemas.openxmlformats.org/officeDocument/2006/relationships/hyperlink" Target="https://www.google.com/search?safe=strict&amp;rlz=1C1GCEA_enUS842US842&amp;ei=at3VXPiwJMq4tQWS95bIAw&amp;q=apple+mac+text+to+speech&amp;oq=apple+text+to+speech&amp;gs_l=psy-ab.1.5.0l2j0i7i30l2j0j0i7i30l4j0.37457.38223..45318...0.0..1.570.1401.2-4j5-1......0....1..gws-wiz.......0i71.VbJjdqFQyk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bit.ly/colorca" TargetMode="External"/><Relationship Id="rId7" Type="http://schemas.openxmlformats.org/officeDocument/2006/relationships/hyperlink" Target="https://www.youtube.com/watch?v=LBmLspdAtxM"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hyperlink" Target="https://www.youtube.com/watch?v=UCO7EiJvdz0" TargetMode="External"/><Relationship Id="rId5" Type="http://schemas.openxmlformats.org/officeDocument/2006/relationships/hyperlink" Target="https://github.com/ThePacielloGroup/CCAe/releases/download/v1.1.1/CCA-Setup-1.1.1.exe" TargetMode="External"/><Relationship Id="rId4" Type="http://schemas.openxmlformats.org/officeDocument/2006/relationships/hyperlink" Target="https://github.com/ThePacielloGroup/CCAe/releases/download/v1.1.1/CCA-1.1.1.dm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hyperlink" Target="https://webaim.org/techniques/alttext/" TargetMode="External"/><Relationship Id="rId7" Type="http://schemas.openxmlformats.org/officeDocument/2006/relationships/hyperlink" Target="https://www.youtube.com/watch?v=YVkZrOZcn4s" TargetMode="External"/><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hyperlink" Target="https://www.youtube.com/watch?v=9KIHn52HXPk" TargetMode="External"/><Relationship Id="rId5" Type="http://schemas.openxmlformats.org/officeDocument/2006/relationships/hyperlink" Target="https://www.youtube.com/watch?v=P9y_4J6KfOA" TargetMode="External"/><Relationship Id="rId4" Type="http://schemas.openxmlformats.org/officeDocument/2006/relationships/hyperlink" Target="https://accessibility.umn.edu/core-skills/alt-text"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hyperlink" Target="http://www.youtube.com/watch?v=-i9aGm0TBu0"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5" Type="http://schemas.openxmlformats.org/officeDocument/2006/relationships/hyperlink" Target="https://youtu.be/-i9aGm0TBu0" TargetMode="External"/><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s://accessibility.hhs.texas.gov/policy.htm" TargetMode="External"/><Relationship Id="rId13" Type="http://schemas.openxmlformats.org/officeDocument/2006/relationships/hyperlink" Target="https://www.wuhcag.com/wcag-checklist/" TargetMode="External"/><Relationship Id="rId3" Type="http://schemas.openxmlformats.org/officeDocument/2006/relationships/hyperlink" Target="https://developer.paciellogroup.com/resources/contrastanalyser/" TargetMode="External"/><Relationship Id="rId7" Type="http://schemas.openxmlformats.org/officeDocument/2006/relationships/hyperlink" Target="https://community.canvaslms.com/groups/accessibility" TargetMode="External"/><Relationship Id="rId12" Type="http://schemas.openxmlformats.org/officeDocument/2006/relationships/hyperlink" Target="https://www.w3.org/TR/WCAG21/"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hyperlink" Target="https://www.washington.edu/accessibility/videos/free-captioning/" TargetMode="External"/><Relationship Id="rId11" Type="http://schemas.openxmlformats.org/officeDocument/2006/relationships/hyperlink" Target="https://www.w3.org/WAI/demos/bad/before/home.html" TargetMode="External"/><Relationship Id="rId5" Type="http://schemas.openxmlformats.org/officeDocument/2006/relationships/hyperlink" Target="https://www2.le.ac.uk/webcentre/plone/build/basics/add-images/alt-text" TargetMode="External"/><Relationship Id="rId10" Type="http://schemas.openxmlformats.org/officeDocument/2006/relationships/hyperlink" Target="http://design4access.nomensa.com/checklist.html" TargetMode="External"/><Relationship Id="rId4" Type="http://schemas.openxmlformats.org/officeDocument/2006/relationships/hyperlink" Target="https://play.google.com/store/apps/details?id=com.google.android.tts&amp;hl=en_US" TargetMode="External"/><Relationship Id="rId9" Type="http://schemas.openxmlformats.org/officeDocument/2006/relationships/hyperlink" Target="https://webaim.org/standards/wcag/checklist"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2" name="Title 1"/>
          <p:cNvSpPr>
            <a:spLocks noGrp="1"/>
          </p:cNvSpPr>
          <p:nvPr>
            <p:ph type="ctrTitle"/>
          </p:nvPr>
        </p:nvSpPr>
        <p:spPr>
          <a:xfrm>
            <a:off x="1" y="268898"/>
            <a:ext cx="12192000" cy="2541431"/>
          </a:xfrm>
        </p:spPr>
        <p:txBody>
          <a:bodyPr>
            <a:noAutofit/>
          </a:bodyPr>
          <a:lstStyle/>
          <a:p>
            <a:pPr algn="ctr"/>
            <a:r>
              <a:rPr lang="en-US" sz="4000" dirty="0" smtClean="0"/>
              <a:t>Gaining Awareness of Accessibility</a:t>
            </a:r>
          </a:p>
          <a:p>
            <a:pPr algn="ctr"/>
            <a:r>
              <a:rPr lang="en-US" sz="4000" dirty="0" smtClean="0"/>
              <a:t> at Your Workplace </a:t>
            </a:r>
          </a:p>
          <a:p>
            <a:pPr algn="ctr"/>
            <a:r>
              <a:rPr lang="en-US" sz="4000" dirty="0" smtClean="0"/>
              <a:t>and Building Your </a:t>
            </a:r>
          </a:p>
          <a:p>
            <a:pPr algn="ctr"/>
            <a:r>
              <a:rPr lang="en-US" sz="4000" dirty="0" smtClean="0"/>
              <a:t>Accessibility Knowledge</a:t>
            </a:r>
            <a:endParaRPr lang="en-US" sz="4000" dirty="0" smtClean="0"/>
          </a:p>
        </p:txBody>
      </p:sp>
      <p:sp>
        <p:nvSpPr>
          <p:cNvPr id="4" name="Subtitle 3"/>
          <p:cNvSpPr>
            <a:spLocks noGrp="1"/>
          </p:cNvSpPr>
          <p:nvPr>
            <p:ph type="subTitle" idx="1"/>
          </p:nvPr>
        </p:nvSpPr>
        <p:spPr>
          <a:xfrm>
            <a:off x="2417780" y="3746356"/>
            <a:ext cx="8637072" cy="2385503"/>
          </a:xfrm>
        </p:spPr>
        <p:txBody>
          <a:bodyPr>
            <a:normAutofit fontScale="40000" lnSpcReduction="20000"/>
          </a:bodyPr>
          <a:lstStyle/>
          <a:p>
            <a:pPr>
              <a:spcBef>
                <a:spcPts val="0"/>
              </a:spcBef>
            </a:pPr>
            <a:r>
              <a:rPr lang="it-IT" sz="7000" dirty="0" smtClean="0">
                <a:sym typeface="Verdana"/>
              </a:rPr>
              <a:t>Cari Collins</a:t>
            </a:r>
          </a:p>
          <a:p>
            <a:pPr>
              <a:spcBef>
                <a:spcPts val="0"/>
              </a:spcBef>
              <a:spcAft>
                <a:spcPts val="2400"/>
              </a:spcAft>
            </a:pPr>
            <a:r>
              <a:rPr lang="it-IT" sz="7000" dirty="0" smtClean="0">
                <a:sym typeface="Verdana"/>
              </a:rPr>
              <a:t>cari.collins@hhsc.state.tx.us</a:t>
            </a:r>
          </a:p>
          <a:p>
            <a:pPr>
              <a:spcBef>
                <a:spcPts val="0"/>
              </a:spcBef>
            </a:pPr>
            <a:r>
              <a:rPr lang="it-IT" sz="7000" dirty="0" smtClean="0">
                <a:sym typeface="Verdana"/>
              </a:rPr>
              <a:t>Angela Sarmiento</a:t>
            </a:r>
          </a:p>
          <a:p>
            <a:pPr>
              <a:spcBef>
                <a:spcPts val="0"/>
              </a:spcBef>
            </a:pPr>
            <a:r>
              <a:rPr lang="it-IT" sz="7000" dirty="0" smtClean="0">
                <a:sym typeface="Verdana"/>
              </a:rPr>
              <a:t>angela.sarmiento@dfps.state.tx.us</a:t>
            </a:r>
          </a:p>
        </p:txBody>
      </p:sp>
    </p:spTree>
    <p:extLst>
      <p:ext uri="{BB962C8B-B14F-4D97-AF65-F5344CB8AC3E}">
        <p14:creationId xmlns:p14="http://schemas.microsoft.com/office/powerpoint/2010/main" val="28896760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4138"/>
            <a:ext cx="12191999" cy="943268"/>
          </a:xfrm>
        </p:spPr>
        <p:txBody>
          <a:bodyPr>
            <a:noAutofit/>
          </a:bodyPr>
          <a:lstStyle/>
          <a:p>
            <a:pPr algn="ctr"/>
            <a:r>
              <a:rPr lang="en-US" sz="6000" dirty="0" smtClean="0"/>
              <a:t>Turn and talk</a:t>
            </a:r>
            <a:endParaRPr lang="en-US" sz="6000" dirty="0"/>
          </a:p>
        </p:txBody>
      </p:sp>
      <p:sp>
        <p:nvSpPr>
          <p:cNvPr id="3" name="Text Placeholder 2"/>
          <p:cNvSpPr>
            <a:spLocks noGrp="1"/>
          </p:cNvSpPr>
          <p:nvPr>
            <p:ph type="body" idx="1"/>
          </p:nvPr>
        </p:nvSpPr>
        <p:spPr>
          <a:xfrm>
            <a:off x="1502229" y="2075477"/>
            <a:ext cx="9604700" cy="2463866"/>
          </a:xfrm>
        </p:spPr>
        <p:txBody>
          <a:bodyPr>
            <a:normAutofit/>
          </a:bodyPr>
          <a:lstStyle/>
          <a:p>
            <a:pPr marL="137160" indent="0">
              <a:buNone/>
            </a:pPr>
            <a:r>
              <a:rPr lang="en-US" sz="3600" dirty="0">
                <a:latin typeface="Verdana" panose="020B0604030504040204" pitchFamily="34" charset="0"/>
                <a:ea typeface="Verdana" panose="020B0604030504040204" pitchFamily="34" charset="0"/>
                <a:cs typeface="Verdana" panose="020B0604030504040204" pitchFamily="34" charset="0"/>
              </a:rPr>
              <a:t>How might you craft and ask questions to learn about and create awareness of accessibility at your workplace?</a:t>
            </a:r>
          </a:p>
        </p:txBody>
      </p:sp>
    </p:spTree>
    <p:extLst>
      <p:ext uri="{BB962C8B-B14F-4D97-AF65-F5344CB8AC3E}">
        <p14:creationId xmlns:p14="http://schemas.microsoft.com/office/powerpoint/2010/main" val="3168982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3" name="Title 2"/>
          <p:cNvSpPr>
            <a:spLocks noGrp="1"/>
          </p:cNvSpPr>
          <p:nvPr>
            <p:ph type="title"/>
          </p:nvPr>
        </p:nvSpPr>
        <p:spPr>
          <a:xfrm>
            <a:off x="743844" y="288568"/>
            <a:ext cx="10744769" cy="763560"/>
          </a:xfrm>
        </p:spPr>
        <p:txBody>
          <a:bodyPr>
            <a:noAutofit/>
          </a:bodyPr>
          <a:lstStyle/>
          <a:p>
            <a:r>
              <a:rPr lang="en-US" sz="4800" dirty="0" smtClean="0">
                <a:latin typeface="Verdana" panose="020B0604030504040204" pitchFamily="34" charset="0"/>
                <a:ea typeface="Verdana" panose="020B0604030504040204" pitchFamily="34" charset="0"/>
                <a:cs typeface="Verdana" panose="020B0604030504040204" pitchFamily="34" charset="0"/>
              </a:rPr>
              <a:t>Tools, Tools and More Tools</a:t>
            </a:r>
            <a:endParaRPr lang="en-US" sz="4800" dirty="0">
              <a:latin typeface="Verdana" panose="020B0604030504040204" pitchFamily="34" charset="0"/>
              <a:ea typeface="Verdana" panose="020B0604030504040204" pitchFamily="34" charset="0"/>
              <a:cs typeface="Verdana" panose="020B0604030504040204" pitchFamily="34" charset="0"/>
            </a:endParaRPr>
          </a:p>
        </p:txBody>
      </p:sp>
      <p:pic>
        <p:nvPicPr>
          <p:cNvPr id="190" name="Blackboard" descr="Blackboard"/>
          <p:cNvPicPr preferRelativeResize="0"/>
          <p:nvPr/>
        </p:nvPicPr>
        <p:blipFill>
          <a:blip r:embed="rId3">
            <a:alphaModFix/>
          </a:blip>
          <a:stretch>
            <a:fillRect/>
          </a:stretch>
        </p:blipFill>
        <p:spPr>
          <a:xfrm>
            <a:off x="1399222" y="1440160"/>
            <a:ext cx="2606580" cy="658806"/>
          </a:xfrm>
          <a:prstGeom prst="rect">
            <a:avLst/>
          </a:prstGeom>
          <a:noFill/>
          <a:ln>
            <a:noFill/>
          </a:ln>
        </p:spPr>
      </p:pic>
      <p:pic>
        <p:nvPicPr>
          <p:cNvPr id="195" name="Padlet" descr="Padlet"/>
          <p:cNvPicPr preferRelativeResize="0"/>
          <p:nvPr/>
        </p:nvPicPr>
        <p:blipFill>
          <a:blip r:embed="rId4">
            <a:alphaModFix/>
          </a:blip>
          <a:stretch>
            <a:fillRect/>
          </a:stretch>
        </p:blipFill>
        <p:spPr>
          <a:xfrm>
            <a:off x="4370456" y="1394386"/>
            <a:ext cx="1696836" cy="811530"/>
          </a:xfrm>
          <a:prstGeom prst="rect">
            <a:avLst/>
          </a:prstGeom>
          <a:noFill/>
          <a:ln>
            <a:noFill/>
          </a:ln>
        </p:spPr>
      </p:pic>
      <p:pic>
        <p:nvPicPr>
          <p:cNvPr id="196" name="Kahoot" descr="Kahoot"/>
          <p:cNvPicPr preferRelativeResize="0"/>
          <p:nvPr/>
        </p:nvPicPr>
        <p:blipFill>
          <a:blip r:embed="rId5">
            <a:alphaModFix/>
          </a:blip>
          <a:stretch>
            <a:fillRect/>
          </a:stretch>
        </p:blipFill>
        <p:spPr>
          <a:xfrm>
            <a:off x="6917990" y="1466055"/>
            <a:ext cx="2240280" cy="868680"/>
          </a:xfrm>
          <a:prstGeom prst="rect">
            <a:avLst/>
          </a:prstGeom>
          <a:noFill/>
          <a:ln>
            <a:noFill/>
          </a:ln>
        </p:spPr>
      </p:pic>
      <p:pic>
        <p:nvPicPr>
          <p:cNvPr id="198" name="Ally" descr="Ally"/>
          <p:cNvPicPr preferRelativeResize="0"/>
          <p:nvPr/>
        </p:nvPicPr>
        <p:blipFill>
          <a:blip r:embed="rId6">
            <a:alphaModFix/>
          </a:blip>
          <a:stretch>
            <a:fillRect/>
          </a:stretch>
        </p:blipFill>
        <p:spPr>
          <a:xfrm>
            <a:off x="1228578" y="2467334"/>
            <a:ext cx="2005858" cy="811530"/>
          </a:xfrm>
          <a:prstGeom prst="rect">
            <a:avLst/>
          </a:prstGeom>
          <a:noFill/>
          <a:ln>
            <a:noFill/>
          </a:ln>
        </p:spPr>
      </p:pic>
      <p:pic>
        <p:nvPicPr>
          <p:cNvPr id="189" name="Canvas" descr="Canvas"/>
          <p:cNvPicPr preferRelativeResize="0"/>
          <p:nvPr/>
        </p:nvPicPr>
        <p:blipFill>
          <a:blip r:embed="rId7">
            <a:alphaModFix/>
          </a:blip>
          <a:stretch>
            <a:fillRect/>
          </a:stretch>
        </p:blipFill>
        <p:spPr>
          <a:xfrm>
            <a:off x="4430102" y="2368411"/>
            <a:ext cx="1591848" cy="1165860"/>
          </a:xfrm>
          <a:prstGeom prst="rect">
            <a:avLst/>
          </a:prstGeom>
          <a:noFill/>
          <a:ln>
            <a:noFill/>
          </a:ln>
        </p:spPr>
      </p:pic>
      <p:pic>
        <p:nvPicPr>
          <p:cNvPr id="192" name="Softchalk" descr="Softchalk"/>
          <p:cNvPicPr preferRelativeResize="0"/>
          <p:nvPr/>
        </p:nvPicPr>
        <p:blipFill>
          <a:blip r:embed="rId8">
            <a:alphaModFix/>
          </a:blip>
          <a:stretch>
            <a:fillRect/>
          </a:stretch>
        </p:blipFill>
        <p:spPr>
          <a:xfrm>
            <a:off x="6707134" y="2721318"/>
            <a:ext cx="2240280" cy="741714"/>
          </a:xfrm>
          <a:prstGeom prst="rect">
            <a:avLst/>
          </a:prstGeom>
          <a:noFill/>
          <a:ln>
            <a:noFill/>
          </a:ln>
        </p:spPr>
      </p:pic>
      <p:pic>
        <p:nvPicPr>
          <p:cNvPr id="193" name="PowerPoint 2013" descr="PowerPoint 2013"/>
          <p:cNvPicPr preferRelativeResize="0"/>
          <p:nvPr/>
        </p:nvPicPr>
        <p:blipFill>
          <a:blip r:embed="rId9">
            <a:alphaModFix/>
          </a:blip>
          <a:stretch>
            <a:fillRect/>
          </a:stretch>
        </p:blipFill>
        <p:spPr>
          <a:xfrm>
            <a:off x="9534053" y="2006689"/>
            <a:ext cx="1434810" cy="1450260"/>
          </a:xfrm>
          <a:prstGeom prst="rect">
            <a:avLst/>
          </a:prstGeom>
          <a:noFill/>
          <a:ln>
            <a:noFill/>
          </a:ln>
        </p:spPr>
      </p:pic>
      <p:pic>
        <p:nvPicPr>
          <p:cNvPr id="197" name="Seesaw" descr="Seesaw - The Learning Journal"/>
          <p:cNvPicPr preferRelativeResize="0"/>
          <p:nvPr/>
        </p:nvPicPr>
        <p:blipFill>
          <a:blip r:embed="rId10">
            <a:alphaModFix/>
          </a:blip>
          <a:stretch>
            <a:fillRect/>
          </a:stretch>
        </p:blipFill>
        <p:spPr>
          <a:xfrm>
            <a:off x="1076010" y="3532069"/>
            <a:ext cx="2964349" cy="1038390"/>
          </a:xfrm>
          <a:prstGeom prst="rect">
            <a:avLst/>
          </a:prstGeom>
          <a:noFill/>
          <a:ln>
            <a:noFill/>
          </a:ln>
        </p:spPr>
      </p:pic>
      <p:pic>
        <p:nvPicPr>
          <p:cNvPr id="191" name="Adobe" descr="Adobe"/>
          <p:cNvPicPr preferRelativeResize="0"/>
          <p:nvPr/>
        </p:nvPicPr>
        <p:blipFill>
          <a:blip r:embed="rId11">
            <a:alphaModFix/>
          </a:blip>
          <a:stretch>
            <a:fillRect/>
          </a:stretch>
        </p:blipFill>
        <p:spPr>
          <a:xfrm>
            <a:off x="4606151" y="3741061"/>
            <a:ext cx="3221123" cy="1038390"/>
          </a:xfrm>
          <a:prstGeom prst="rect">
            <a:avLst/>
          </a:prstGeom>
          <a:noFill/>
          <a:ln>
            <a:noFill/>
          </a:ln>
        </p:spPr>
      </p:pic>
      <p:pic>
        <p:nvPicPr>
          <p:cNvPr id="187" name="Moodle" descr="Moodle"/>
          <p:cNvPicPr preferRelativeResize="0"/>
          <p:nvPr/>
        </p:nvPicPr>
        <p:blipFill>
          <a:blip r:embed="rId12">
            <a:alphaModFix/>
          </a:blip>
          <a:stretch>
            <a:fillRect/>
          </a:stretch>
        </p:blipFill>
        <p:spPr>
          <a:xfrm>
            <a:off x="2352589" y="4966987"/>
            <a:ext cx="2480310" cy="811530"/>
          </a:xfrm>
          <a:prstGeom prst="rect">
            <a:avLst/>
          </a:prstGeom>
          <a:noFill/>
          <a:ln>
            <a:noFill/>
          </a:ln>
        </p:spPr>
      </p:pic>
      <p:pic>
        <p:nvPicPr>
          <p:cNvPr id="188" name="Google" descr="Google"/>
          <p:cNvPicPr preferRelativeResize="0"/>
          <p:nvPr/>
        </p:nvPicPr>
        <p:blipFill>
          <a:blip r:embed="rId13">
            <a:alphaModFix/>
          </a:blip>
          <a:stretch>
            <a:fillRect/>
          </a:stretch>
        </p:blipFill>
        <p:spPr>
          <a:xfrm>
            <a:off x="6018799" y="4976035"/>
            <a:ext cx="2606569" cy="904320"/>
          </a:xfrm>
          <a:prstGeom prst="rect">
            <a:avLst/>
          </a:prstGeom>
          <a:noFill/>
          <a:ln>
            <a:noFill/>
          </a:ln>
        </p:spPr>
      </p:pic>
      <p:pic>
        <p:nvPicPr>
          <p:cNvPr id="194" name="Word 2013" descr="Word 2013"/>
          <p:cNvPicPr preferRelativeResize="0"/>
          <p:nvPr/>
        </p:nvPicPr>
        <p:blipFill>
          <a:blip r:embed="rId14">
            <a:alphaModFix/>
          </a:blip>
          <a:stretch>
            <a:fillRect/>
          </a:stretch>
        </p:blipFill>
        <p:spPr>
          <a:xfrm>
            <a:off x="9013174" y="3816490"/>
            <a:ext cx="1698267" cy="1507937"/>
          </a:xfrm>
          <a:prstGeom prst="rect">
            <a:avLst/>
          </a:prstGeom>
          <a:noFill/>
          <a:ln>
            <a:noFill/>
          </a:ln>
        </p:spPr>
      </p:pic>
    </p:spTree>
    <p:extLst>
      <p:ext uri="{BB962C8B-B14F-4D97-AF65-F5344CB8AC3E}">
        <p14:creationId xmlns:p14="http://schemas.microsoft.com/office/powerpoint/2010/main" val="3256695514"/>
      </p:ext>
    </p:extLst>
  </p:cSld>
  <p:clrMapOvr>
    <a:masterClrMapping/>
  </p:clrMapOvr>
  <p:transition spd="slow">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What tools?</a:t>
            </a:r>
            <a:endParaRPr lang="en-US" sz="4800" dirty="0"/>
          </a:p>
        </p:txBody>
      </p:sp>
      <p:sp>
        <p:nvSpPr>
          <p:cNvPr id="3" name="Text Placeholder 2"/>
          <p:cNvSpPr>
            <a:spLocks noGrp="1"/>
          </p:cNvSpPr>
          <p:nvPr>
            <p:ph type="body" idx="1"/>
          </p:nvPr>
        </p:nvSpPr>
        <p:spPr>
          <a:xfrm>
            <a:off x="1627094" y="1536634"/>
            <a:ext cx="9359153" cy="4555080"/>
          </a:xfrm>
        </p:spPr>
        <p:txBody>
          <a:bodyPr/>
          <a:lstStyle/>
          <a:p>
            <a:pPr marL="0" indent="0" algn="ctr">
              <a:lnSpc>
                <a:spcPct val="100000"/>
              </a:lnSpc>
              <a:buNone/>
            </a:pPr>
            <a:r>
              <a:rPr lang="en-US" sz="5700" dirty="0">
                <a:solidFill>
                  <a:schemeClr val="dk1"/>
                </a:solidFill>
                <a:latin typeface="Verdana"/>
                <a:ea typeface="Verdana"/>
                <a:cs typeface="Verdana"/>
                <a:sym typeface="Verdana"/>
              </a:rPr>
              <a:t>What tools does your workplace use in designing online content</a:t>
            </a:r>
            <a:r>
              <a:rPr lang="en-US" sz="5700" dirty="0" smtClean="0">
                <a:solidFill>
                  <a:schemeClr val="dk1"/>
                </a:solidFill>
                <a:latin typeface="Verdana"/>
                <a:ea typeface="Verdana"/>
                <a:cs typeface="Verdana"/>
                <a:sym typeface="Verdana"/>
              </a:rPr>
              <a:t>?</a:t>
            </a:r>
            <a:endParaRPr lang="en-US" sz="5700" dirty="0">
              <a:solidFill>
                <a:schemeClr val="dk1"/>
              </a:solidFill>
              <a:latin typeface="Verdana"/>
              <a:ea typeface="Verdana"/>
              <a:cs typeface="Verdana"/>
              <a:sym typeface="Verdana"/>
            </a:endParaRPr>
          </a:p>
        </p:txBody>
      </p:sp>
    </p:spTree>
    <p:extLst>
      <p:ext uri="{BB962C8B-B14F-4D97-AF65-F5344CB8AC3E}">
        <p14:creationId xmlns:p14="http://schemas.microsoft.com/office/powerpoint/2010/main" val="3700657658"/>
      </p:ext>
    </p:extLst>
  </p:cSld>
  <p:clrMapOvr>
    <a:masterClrMapping/>
  </p:clrMapOvr>
  <p:transition spd="slow">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 sz="4400" dirty="0" smtClean="0">
                <a:sym typeface="Verdana"/>
              </a:rPr>
              <a:t>Accessibility Familiarity Survey</a:t>
            </a:r>
            <a:endParaRPr lang="en-US" sz="4400" dirty="0"/>
          </a:p>
        </p:txBody>
      </p:sp>
      <p:sp>
        <p:nvSpPr>
          <p:cNvPr id="209" name="Google Shape;209;p36"/>
          <p:cNvSpPr txBox="1">
            <a:spLocks noGrp="1"/>
          </p:cNvSpPr>
          <p:nvPr>
            <p:ph type="body" idx="1"/>
          </p:nvPr>
        </p:nvSpPr>
        <p:spPr>
          <a:xfrm>
            <a:off x="1156446" y="1536634"/>
            <a:ext cx="10179425" cy="4555080"/>
          </a:xfrm>
        </p:spPr>
        <p:txBody>
          <a:bodyPr/>
          <a:lstStyle/>
          <a:p>
            <a:pPr>
              <a:spcAft>
                <a:spcPts val="1200"/>
              </a:spcAft>
              <a:buClr>
                <a:schemeClr val="tx1"/>
              </a:buClr>
            </a:pPr>
            <a:r>
              <a:rPr lang="en-US" sz="2800" dirty="0" smtClean="0">
                <a:sym typeface="Verdana"/>
              </a:rPr>
              <a:t>Type the below bit.ly into your browser to access and fill out a brief survey</a:t>
            </a:r>
          </a:p>
          <a:p>
            <a:pPr>
              <a:buClr>
                <a:schemeClr val="tx1"/>
              </a:buClr>
            </a:pPr>
            <a:r>
              <a:rPr lang="en-US" sz="2800" dirty="0" smtClean="0">
                <a:sym typeface="Verdana"/>
              </a:rPr>
              <a:t>Answer each question to the best of your current knowledge (there are no wrong answers)</a:t>
            </a:r>
          </a:p>
          <a:p>
            <a:pPr marL="137160" indent="0" algn="ctr">
              <a:spcBef>
                <a:spcPts val="1800"/>
              </a:spcBef>
              <a:buNone/>
            </a:pPr>
            <a:r>
              <a:rPr lang="en-US" sz="2800" b="1" dirty="0" smtClean="0">
                <a:sym typeface="Verdana"/>
                <a:hlinkClick r:id="rId3" action="ppaction://hlinkfile"/>
              </a:rPr>
              <a:t>Accessibility Familiarity Survey</a:t>
            </a:r>
            <a:endParaRPr lang="en-US" sz="2800" b="1" dirty="0">
              <a:sym typeface="Verdana"/>
            </a:endParaRPr>
          </a:p>
          <a:p>
            <a:pPr marL="137160" indent="0" algn="ctr">
              <a:buNone/>
            </a:pPr>
            <a:r>
              <a:rPr lang="en-US" sz="2800" b="1" dirty="0" smtClean="0">
                <a:solidFill>
                  <a:srgbClr val="0066FF"/>
                </a:solidFill>
                <a:sym typeface="Verdana"/>
              </a:rPr>
              <a:t>bit.ly\AU19_AccessibilitySurvey</a:t>
            </a:r>
            <a:endParaRPr lang="en-US" sz="2800" b="1" dirty="0">
              <a:solidFill>
                <a:srgbClr val="0066FF"/>
              </a:solidFill>
              <a:sym typeface="Verdana"/>
            </a:endParaRPr>
          </a:p>
        </p:txBody>
      </p:sp>
    </p:spTree>
    <p:extLst>
      <p:ext uri="{BB962C8B-B14F-4D97-AF65-F5344CB8AC3E}">
        <p14:creationId xmlns:p14="http://schemas.microsoft.com/office/powerpoint/2010/main" val="527843339"/>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3" name="Title 2"/>
          <p:cNvSpPr>
            <a:spLocks noGrp="1"/>
          </p:cNvSpPr>
          <p:nvPr>
            <p:ph type="title"/>
          </p:nvPr>
        </p:nvSpPr>
        <p:spPr>
          <a:xfrm>
            <a:off x="743844" y="1718781"/>
            <a:ext cx="10721323" cy="1657465"/>
          </a:xfrm>
        </p:spPr>
        <p:txBody>
          <a:bodyPr>
            <a:normAutofit/>
          </a:bodyPr>
          <a:lstStyle/>
          <a:p>
            <a:r>
              <a:rPr lang="en" sz="8000" dirty="0">
                <a:solidFill>
                  <a:srgbClr val="000000"/>
                </a:solidFill>
                <a:latin typeface="Verdana"/>
                <a:ea typeface="Verdana"/>
                <a:cs typeface="Verdana"/>
                <a:sym typeface="Verdana"/>
              </a:rPr>
              <a:t>the survey says?!</a:t>
            </a:r>
            <a:endParaRPr lang="en-US" sz="8000" dirty="0"/>
          </a:p>
        </p:txBody>
      </p:sp>
    </p:spTree>
    <p:extLst>
      <p:ext uri="{BB962C8B-B14F-4D97-AF65-F5344CB8AC3E}">
        <p14:creationId xmlns:p14="http://schemas.microsoft.com/office/powerpoint/2010/main" val="382422453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 name="Title 1"/>
          <p:cNvSpPr>
            <a:spLocks noGrp="1"/>
          </p:cNvSpPr>
          <p:nvPr>
            <p:ph type="title"/>
          </p:nvPr>
        </p:nvSpPr>
        <p:spPr>
          <a:xfrm>
            <a:off x="2080279" y="312014"/>
            <a:ext cx="8587723" cy="763560"/>
          </a:xfrm>
        </p:spPr>
        <p:txBody>
          <a:bodyPr>
            <a:noAutofit/>
          </a:bodyPr>
          <a:lstStyle/>
          <a:p>
            <a:r>
              <a:rPr lang="en" sz="6000" dirty="0">
                <a:latin typeface="Verdana"/>
                <a:ea typeface="Verdana"/>
                <a:cs typeface="Verdana"/>
                <a:sym typeface="Verdana"/>
              </a:rPr>
              <a:t>Hands On Practice</a:t>
            </a:r>
            <a:endParaRPr lang="en-US" sz="6000" dirty="0"/>
          </a:p>
        </p:txBody>
      </p:sp>
      <p:sp>
        <p:nvSpPr>
          <p:cNvPr id="220" name="Google Shape;220;p38"/>
          <p:cNvSpPr txBox="1">
            <a:spLocks noGrp="1"/>
          </p:cNvSpPr>
          <p:nvPr>
            <p:ph type="body" idx="1"/>
          </p:nvPr>
        </p:nvSpPr>
        <p:spPr>
          <a:xfrm>
            <a:off x="890954" y="1253400"/>
            <a:ext cx="9754636" cy="5302440"/>
          </a:xfrm>
          <a:prstGeom prst="rect">
            <a:avLst/>
          </a:prstGeom>
          <a:noFill/>
          <a:ln>
            <a:noFill/>
          </a:ln>
        </p:spPr>
        <p:txBody>
          <a:bodyPr spcFirstLastPara="1" vert="horz" wrap="square" lIns="109710" tIns="109710" rIns="109710" bIns="109710" rtlCol="0" anchor="t" anchorCtr="0">
            <a:noAutofit/>
          </a:bodyPr>
          <a:lstStyle/>
          <a:p>
            <a:pPr marL="0" indent="0">
              <a:spcAft>
                <a:spcPts val="1200"/>
              </a:spcAft>
              <a:buNone/>
            </a:pPr>
            <a:r>
              <a:rPr lang="en" sz="3200" dirty="0">
                <a:solidFill>
                  <a:schemeClr val="dk1"/>
                </a:solidFill>
                <a:latin typeface="Verdana" panose="020B0604030504040204" pitchFamily="34" charset="0"/>
                <a:ea typeface="Verdana" panose="020B0604030504040204" pitchFamily="34" charset="0"/>
                <a:cs typeface="Verdana" panose="020B0604030504040204" pitchFamily="34" charset="0"/>
              </a:rPr>
              <a:t>Now let’s take time to explore some of the following accessibility tools</a:t>
            </a:r>
            <a:r>
              <a:rPr lang="en" sz="3200" dirty="0" smtClean="0">
                <a:solidFill>
                  <a:schemeClr val="dk1"/>
                </a:solidFill>
                <a:latin typeface="Verdana" panose="020B0604030504040204" pitchFamily="34" charset="0"/>
                <a:ea typeface="Verdana" panose="020B0604030504040204" pitchFamily="34" charset="0"/>
                <a:cs typeface="Verdana" panose="020B0604030504040204" pitchFamily="34" charset="0"/>
              </a:rPr>
              <a:t>:</a:t>
            </a:r>
            <a:endParaRPr sz="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p>
            <a:pPr indent="-457200">
              <a:buClr>
                <a:schemeClr val="dk1"/>
              </a:buClr>
              <a:buSzPts val="2400"/>
            </a:pPr>
            <a:r>
              <a:rPr lang="en" sz="3200" dirty="0">
                <a:solidFill>
                  <a:schemeClr val="dk1"/>
                </a:solidFill>
                <a:latin typeface="Verdana" panose="020B0604030504040204" pitchFamily="34" charset="0"/>
                <a:ea typeface="Verdana" panose="020B0604030504040204" pitchFamily="34" charset="0"/>
                <a:cs typeface="Verdana" panose="020B0604030504040204" pitchFamily="34" charset="0"/>
              </a:rPr>
              <a:t>Closed Captions</a:t>
            </a:r>
            <a:endParaRPr sz="3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p>
            <a:pPr indent="-457200">
              <a:buClr>
                <a:schemeClr val="dk1"/>
              </a:buClr>
              <a:buSzPts val="2400"/>
            </a:pPr>
            <a:r>
              <a:rPr lang="en" sz="3200" dirty="0">
                <a:solidFill>
                  <a:schemeClr val="dk1"/>
                </a:solidFill>
                <a:latin typeface="Verdana" panose="020B0604030504040204" pitchFamily="34" charset="0"/>
                <a:ea typeface="Verdana" panose="020B0604030504040204" pitchFamily="34" charset="0"/>
                <a:cs typeface="Verdana" panose="020B0604030504040204" pitchFamily="34" charset="0"/>
              </a:rPr>
              <a:t>Text To Speech Chrome extensions </a:t>
            </a:r>
            <a:endParaRPr sz="3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p>
            <a:pPr indent="-457200">
              <a:buClr>
                <a:schemeClr val="dk1"/>
              </a:buClr>
              <a:buSzPts val="2400"/>
            </a:pPr>
            <a:r>
              <a:rPr lang="en" sz="3200" dirty="0">
                <a:solidFill>
                  <a:schemeClr val="dk1"/>
                </a:solidFill>
                <a:latin typeface="Verdana" panose="020B0604030504040204" pitchFamily="34" charset="0"/>
                <a:ea typeface="Verdana" panose="020B0604030504040204" pitchFamily="34" charset="0"/>
                <a:cs typeface="Verdana" panose="020B0604030504040204" pitchFamily="34" charset="0"/>
              </a:rPr>
              <a:t>Color Contrast Analyzer </a:t>
            </a:r>
            <a:endParaRPr sz="3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p>
            <a:pPr indent="-457200">
              <a:buClr>
                <a:schemeClr val="dk1"/>
              </a:buClr>
              <a:buSzPts val="2400"/>
            </a:pPr>
            <a:r>
              <a:rPr lang="en" sz="3200" dirty="0">
                <a:solidFill>
                  <a:schemeClr val="dk1"/>
                </a:solidFill>
                <a:latin typeface="Verdana" panose="020B0604030504040204" pitchFamily="34" charset="0"/>
                <a:ea typeface="Verdana" panose="020B0604030504040204" pitchFamily="34" charset="0"/>
                <a:cs typeface="Verdana" panose="020B0604030504040204" pitchFamily="34" charset="0"/>
              </a:rPr>
              <a:t>Creating Alt </a:t>
            </a:r>
            <a:r>
              <a:rPr lang="en" sz="3200" dirty="0" smtClean="0">
                <a:solidFill>
                  <a:schemeClr val="dk1"/>
                </a:solidFill>
                <a:latin typeface="Verdana" panose="020B0604030504040204" pitchFamily="34" charset="0"/>
                <a:ea typeface="Verdana" panose="020B0604030504040204" pitchFamily="34" charset="0"/>
                <a:cs typeface="Verdana" panose="020B0604030504040204" pitchFamily="34" charset="0"/>
              </a:rPr>
              <a:t>Text</a:t>
            </a:r>
            <a:endParaRPr sz="3200" dirty="0">
              <a:solidFill>
                <a:schemeClr val="dk1"/>
              </a:solidFill>
              <a:latin typeface="Verdana" panose="020B0604030504040204" pitchFamily="34" charset="0"/>
              <a:ea typeface="Verdana" panose="020B0604030504040204" pitchFamily="34" charset="0"/>
              <a:cs typeface="Verdana" panose="020B0604030504040204" pitchFamily="34" charset="0"/>
            </a:endParaRPr>
          </a:p>
        </p:txBody>
      </p:sp>
      <p:pic>
        <p:nvPicPr>
          <p:cNvPr id="221" name="Google Shape;221;p38" descr="Several people's hands stacked on one another"/>
          <p:cNvPicPr preferRelativeResize="0"/>
          <p:nvPr/>
        </p:nvPicPr>
        <p:blipFill rotWithShape="1">
          <a:blip r:embed="rId3">
            <a:alphaModFix/>
          </a:blip>
          <a:srcRect/>
          <a:stretch/>
        </p:blipFill>
        <p:spPr>
          <a:xfrm>
            <a:off x="8098472" y="3904620"/>
            <a:ext cx="3344280" cy="2504970"/>
          </a:xfrm>
          <a:prstGeom prst="rect">
            <a:avLst/>
          </a:prstGeom>
          <a:noFill/>
          <a:ln>
            <a:noFill/>
          </a:ln>
        </p:spPr>
      </p:pic>
    </p:spTree>
    <p:extLst>
      <p:ext uri="{BB962C8B-B14F-4D97-AF65-F5344CB8AC3E}">
        <p14:creationId xmlns:p14="http://schemas.microsoft.com/office/powerpoint/2010/main" val="1391472419"/>
      </p:ext>
    </p:extLst>
  </p:cSld>
  <p:clrMapOvr>
    <a:masterClrMapping/>
  </p:clrMapOvr>
  <p:transition spd="slow">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 name="Title 1"/>
          <p:cNvSpPr>
            <a:spLocks noGrp="1"/>
          </p:cNvSpPr>
          <p:nvPr>
            <p:ph type="title"/>
          </p:nvPr>
        </p:nvSpPr>
        <p:spPr>
          <a:xfrm>
            <a:off x="1451579" y="226299"/>
            <a:ext cx="9603275" cy="688102"/>
          </a:xfrm>
        </p:spPr>
        <p:txBody>
          <a:bodyPr>
            <a:noAutofit/>
          </a:bodyPr>
          <a:lstStyle/>
          <a:p>
            <a:pPr algn="ctr"/>
            <a:r>
              <a:rPr lang="en" sz="5400" dirty="0">
                <a:latin typeface="Verdana" panose="020B0604030504040204" pitchFamily="34" charset="0"/>
                <a:ea typeface="Verdana" panose="020B0604030504040204" pitchFamily="34" charset="0"/>
                <a:cs typeface="Verdana" panose="020B0604030504040204" pitchFamily="34" charset="0"/>
              </a:rPr>
              <a:t>Station Rotations</a:t>
            </a:r>
            <a:endParaRPr lang="en-US" sz="5400" dirty="0">
              <a:latin typeface="Verdana" panose="020B0604030504040204" pitchFamily="34" charset="0"/>
              <a:ea typeface="Verdana" panose="020B0604030504040204" pitchFamily="34" charset="0"/>
              <a:cs typeface="Verdana" panose="020B0604030504040204" pitchFamily="34" charset="0"/>
            </a:endParaRPr>
          </a:p>
        </p:txBody>
      </p:sp>
      <p:sp>
        <p:nvSpPr>
          <p:cNvPr id="227" name="Google Shape;227;p39"/>
          <p:cNvSpPr txBox="1">
            <a:spLocks noGrp="1"/>
          </p:cNvSpPr>
          <p:nvPr>
            <p:ph idx="1"/>
          </p:nvPr>
        </p:nvSpPr>
        <p:spPr>
          <a:xfrm>
            <a:off x="121024" y="1066078"/>
            <a:ext cx="12070976" cy="1288390"/>
          </a:xfrm>
          <a:prstGeom prst="rect">
            <a:avLst/>
          </a:prstGeom>
          <a:noFill/>
          <a:ln>
            <a:noFill/>
          </a:ln>
        </p:spPr>
        <p:txBody>
          <a:bodyPr spcFirstLastPara="1" vert="horz" wrap="square" lIns="109710" tIns="109710" rIns="109710" bIns="109710" rtlCol="0" anchor="t" anchorCtr="0">
            <a:noAutofit/>
          </a:bodyPr>
          <a:lstStyle/>
          <a:p>
            <a:pPr marL="0" indent="0" algn="ctr">
              <a:spcBef>
                <a:spcPts val="0"/>
              </a:spcBef>
              <a:buNone/>
            </a:pPr>
            <a:r>
              <a:rPr lang="en" sz="2880" dirty="0" smtClean="0">
                <a:solidFill>
                  <a:srgbClr val="000000"/>
                </a:solidFill>
              </a:rPr>
              <a:t>Click </a:t>
            </a:r>
            <a:r>
              <a:rPr lang="en" sz="2880" dirty="0">
                <a:solidFill>
                  <a:srgbClr val="000000"/>
                </a:solidFill>
              </a:rPr>
              <a:t>on the below button of the station you would like to learn. It will take you to the slide for that station in this slidedeck. </a:t>
            </a:r>
            <a:endParaRPr sz="2880" dirty="0">
              <a:solidFill>
                <a:srgbClr val="000000"/>
              </a:solidFill>
            </a:endParaRPr>
          </a:p>
        </p:txBody>
      </p:sp>
      <p:sp>
        <p:nvSpPr>
          <p:cNvPr id="6" name="Station 1"/>
          <p:cNvSpPr>
            <a:spLocks noGrp="1"/>
          </p:cNvSpPr>
          <p:nvPr>
            <p:ph idx="13"/>
          </p:nvPr>
        </p:nvSpPr>
        <p:spPr>
          <a:xfrm>
            <a:off x="1788340" y="2948080"/>
            <a:ext cx="1761680" cy="608436"/>
          </a:xfrm>
        </p:spPr>
        <p:txBody>
          <a:bodyPr>
            <a:normAutofit/>
          </a:bodyPr>
          <a:lstStyle/>
          <a:p>
            <a:pPr marL="0" indent="0">
              <a:buNone/>
            </a:pPr>
            <a:r>
              <a:rPr lang="en-US" sz="2800" b="1" dirty="0">
                <a:solidFill>
                  <a:srgbClr val="000000"/>
                </a:solidFill>
                <a:latin typeface="Arial"/>
                <a:ea typeface="Arial"/>
                <a:cs typeface="Arial"/>
                <a:sym typeface="Arial"/>
              </a:rPr>
              <a:t>Station </a:t>
            </a:r>
            <a:r>
              <a:rPr lang="en-US" sz="2800" b="1" dirty="0" smtClean="0">
                <a:solidFill>
                  <a:srgbClr val="000000"/>
                </a:solidFill>
                <a:latin typeface="Arial"/>
                <a:ea typeface="Arial"/>
                <a:cs typeface="Arial"/>
                <a:sym typeface="Arial"/>
              </a:rPr>
              <a:t>1</a:t>
            </a:r>
            <a:endParaRPr lang="en-US" sz="2800" b="1" dirty="0">
              <a:solidFill>
                <a:srgbClr val="000000"/>
              </a:solidFill>
              <a:latin typeface="Arial"/>
              <a:ea typeface="Arial"/>
              <a:cs typeface="Arial"/>
              <a:sym typeface="Arial"/>
            </a:endParaRPr>
          </a:p>
        </p:txBody>
      </p:sp>
      <p:pic>
        <p:nvPicPr>
          <p:cNvPr id="15" name="CC button" descr="Closed Caption (CC) button">
            <a:hlinkClick r:id="rId3" action="ppaction://hlinksldjump"/>
          </p:cNvPr>
          <p:cNvPicPr>
            <a:picLocks noGrp="1" noChangeAspect="1"/>
          </p:cNvPicPr>
          <p:nvPr>
            <p:ph idx="14"/>
          </p:nvPr>
        </p:nvPicPr>
        <p:blipFill>
          <a:blip r:embed="rId4"/>
          <a:stretch>
            <a:fillRect/>
          </a:stretch>
        </p:blipFill>
        <p:spPr>
          <a:xfrm>
            <a:off x="1549877" y="3525671"/>
            <a:ext cx="2085013" cy="1633870"/>
          </a:xfrm>
          <a:prstGeom prst="rect">
            <a:avLst/>
          </a:prstGeom>
        </p:spPr>
      </p:pic>
      <p:sp>
        <p:nvSpPr>
          <p:cNvPr id="9" name="Station 2"/>
          <p:cNvSpPr>
            <a:spLocks noGrp="1"/>
          </p:cNvSpPr>
          <p:nvPr>
            <p:ph sz="quarter" idx="16"/>
          </p:nvPr>
        </p:nvSpPr>
        <p:spPr>
          <a:xfrm>
            <a:off x="4086501" y="2969390"/>
            <a:ext cx="1720964" cy="612975"/>
          </a:xfrm>
        </p:spPr>
        <p:txBody>
          <a:bodyPr>
            <a:normAutofit/>
          </a:bodyPr>
          <a:lstStyle/>
          <a:p>
            <a:pPr marL="0" indent="0">
              <a:buNone/>
            </a:pPr>
            <a:r>
              <a:rPr lang="en-US" sz="2800" b="1" dirty="0">
                <a:solidFill>
                  <a:srgbClr val="000000"/>
                </a:solidFill>
                <a:latin typeface="Arial"/>
                <a:ea typeface="Arial"/>
                <a:cs typeface="Arial"/>
                <a:sym typeface="Arial"/>
              </a:rPr>
              <a:t>Station 2</a:t>
            </a:r>
          </a:p>
        </p:txBody>
      </p:sp>
      <p:pic>
        <p:nvPicPr>
          <p:cNvPr id="16" name="TTS button" descr="Text-to-Speech button">
            <a:hlinkClick r:id="rId5" action="ppaction://hlinksldjump"/>
          </p:cNvPr>
          <p:cNvPicPr>
            <a:picLocks noGrp="1" noChangeAspect="1"/>
          </p:cNvPicPr>
          <p:nvPr>
            <p:ph idx="15"/>
          </p:nvPr>
        </p:nvPicPr>
        <p:blipFill>
          <a:blip r:embed="rId6"/>
          <a:stretch>
            <a:fillRect/>
          </a:stretch>
        </p:blipFill>
        <p:spPr>
          <a:xfrm>
            <a:off x="3865508" y="3525671"/>
            <a:ext cx="2076507" cy="1636776"/>
          </a:xfrm>
          <a:prstGeom prst="rect">
            <a:avLst/>
          </a:prstGeom>
        </p:spPr>
      </p:pic>
      <p:sp>
        <p:nvSpPr>
          <p:cNvPr id="11" name="Station 3"/>
          <p:cNvSpPr>
            <a:spLocks noGrp="1"/>
          </p:cNvSpPr>
          <p:nvPr>
            <p:ph sz="quarter" idx="18"/>
          </p:nvPr>
        </p:nvSpPr>
        <p:spPr>
          <a:xfrm>
            <a:off x="6387686" y="2960053"/>
            <a:ext cx="1761231" cy="622312"/>
          </a:xfrm>
        </p:spPr>
        <p:txBody>
          <a:bodyPr>
            <a:normAutofit/>
          </a:bodyPr>
          <a:lstStyle/>
          <a:p>
            <a:pPr marL="0" indent="0">
              <a:buNone/>
            </a:pPr>
            <a:r>
              <a:rPr lang="en-US" sz="2800" b="1" smtClean="0">
                <a:solidFill>
                  <a:srgbClr val="000000"/>
                </a:solidFill>
                <a:latin typeface="Arial"/>
                <a:ea typeface="Arial"/>
                <a:cs typeface="Arial"/>
                <a:sym typeface="Arial"/>
              </a:rPr>
              <a:t>Station 3</a:t>
            </a:r>
            <a:endParaRPr lang="en-US" sz="2800" b="1" dirty="0" smtClean="0">
              <a:solidFill>
                <a:srgbClr val="000000"/>
              </a:solidFill>
              <a:latin typeface="Arial"/>
              <a:ea typeface="Arial"/>
              <a:cs typeface="Arial"/>
              <a:sym typeface="Arial"/>
            </a:endParaRPr>
          </a:p>
        </p:txBody>
      </p:sp>
      <p:pic>
        <p:nvPicPr>
          <p:cNvPr id="41" name="Color Contrast button" descr="Colour Contrast Analyser button">
            <a:hlinkClick r:id="rId7" action="ppaction://hlinksldjump"/>
          </p:cNvPr>
          <p:cNvPicPr>
            <a:picLocks noGrp="1" noChangeAspect="1"/>
          </p:cNvPicPr>
          <p:nvPr>
            <p:ph sz="quarter" idx="17"/>
          </p:nvPr>
        </p:nvPicPr>
        <p:blipFill>
          <a:blip r:embed="rId8"/>
          <a:stretch>
            <a:fillRect/>
          </a:stretch>
        </p:blipFill>
        <p:spPr>
          <a:xfrm>
            <a:off x="6172462" y="3554977"/>
            <a:ext cx="2039859" cy="1636776"/>
          </a:xfrm>
          <a:prstGeom prst="rect">
            <a:avLst/>
          </a:prstGeom>
        </p:spPr>
      </p:pic>
      <p:sp>
        <p:nvSpPr>
          <p:cNvPr id="13" name="Station 4"/>
          <p:cNvSpPr>
            <a:spLocks noGrp="1"/>
          </p:cNvSpPr>
          <p:nvPr>
            <p:ph sz="quarter" idx="20"/>
          </p:nvPr>
        </p:nvSpPr>
        <p:spPr>
          <a:xfrm>
            <a:off x="8707436" y="2981886"/>
            <a:ext cx="1794773" cy="626380"/>
          </a:xfrm>
        </p:spPr>
        <p:txBody>
          <a:bodyPr>
            <a:normAutofit/>
          </a:bodyPr>
          <a:lstStyle/>
          <a:p>
            <a:pPr marL="0" indent="0">
              <a:buNone/>
            </a:pPr>
            <a:r>
              <a:rPr lang="en-US" sz="2800" b="1" dirty="0" smtClean="0">
                <a:solidFill>
                  <a:srgbClr val="000000"/>
                </a:solidFill>
                <a:latin typeface="Arial"/>
                <a:ea typeface="Arial"/>
                <a:cs typeface="Arial"/>
                <a:sym typeface="Arial"/>
              </a:rPr>
              <a:t>Station 4</a:t>
            </a:r>
            <a:endParaRPr lang="en-US" sz="2400" b="1" dirty="0" smtClean="0"/>
          </a:p>
        </p:txBody>
      </p:sp>
      <p:pic>
        <p:nvPicPr>
          <p:cNvPr id="28" name="Alt Text button" descr="Alt Text button">
            <a:hlinkClick r:id="rId9" action="ppaction://hlinksldjump"/>
          </p:cNvPr>
          <p:cNvPicPr>
            <a:picLocks noGrp="1" noChangeAspect="1"/>
          </p:cNvPicPr>
          <p:nvPr>
            <p:ph sz="quarter" idx="19"/>
          </p:nvPr>
        </p:nvPicPr>
        <p:blipFill>
          <a:blip r:embed="rId10"/>
          <a:stretch>
            <a:fillRect/>
          </a:stretch>
        </p:blipFill>
        <p:spPr>
          <a:xfrm>
            <a:off x="8462446" y="3531767"/>
            <a:ext cx="2067506" cy="1636776"/>
          </a:xfrm>
          <a:prstGeom prst="rect">
            <a:avLst/>
          </a:prstGeom>
        </p:spPr>
      </p:pic>
      <p:sp>
        <p:nvSpPr>
          <p:cNvPr id="25" name="Bitly to presentation"/>
          <p:cNvSpPr>
            <a:spLocks noGrp="1"/>
          </p:cNvSpPr>
          <p:nvPr>
            <p:ph sz="quarter" idx="21"/>
          </p:nvPr>
        </p:nvSpPr>
        <p:spPr>
          <a:xfrm>
            <a:off x="1549877" y="5468472"/>
            <a:ext cx="8952332" cy="645458"/>
          </a:xfrm>
        </p:spPr>
        <p:txBody>
          <a:bodyPr>
            <a:normAutofit/>
          </a:bodyPr>
          <a:lstStyle/>
          <a:p>
            <a:pPr marL="0" indent="0" algn="ctr">
              <a:buNone/>
            </a:pPr>
            <a:r>
              <a:rPr lang="en-US" sz="2400" b="1" dirty="0">
                <a:sym typeface="Verdana"/>
                <a:hlinkClick r:id="rId11"/>
              </a:rPr>
              <a:t>Station Rotation Interactive Google </a:t>
            </a:r>
            <a:r>
              <a:rPr lang="en-US" sz="2400" b="1" dirty="0" smtClean="0">
                <a:sym typeface="Verdana"/>
                <a:hlinkClick r:id="rId11"/>
              </a:rPr>
              <a:t>Slides</a:t>
            </a:r>
            <a:endParaRPr lang="en-US" sz="2400" b="1" dirty="0"/>
          </a:p>
        </p:txBody>
      </p:sp>
    </p:spTree>
    <p:extLst>
      <p:ext uri="{BB962C8B-B14F-4D97-AF65-F5344CB8AC3E}">
        <p14:creationId xmlns:p14="http://schemas.microsoft.com/office/powerpoint/2010/main" val="2341208484"/>
      </p:ext>
    </p:extLst>
  </p:cSld>
  <p:clrMapOvr>
    <a:masterClrMapping/>
  </p:clrMapOvr>
  <p:transition spd="slow">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 name="Title 1"/>
          <p:cNvSpPr>
            <a:spLocks noGrp="1"/>
          </p:cNvSpPr>
          <p:nvPr>
            <p:ph type="title"/>
          </p:nvPr>
        </p:nvSpPr>
        <p:spPr>
          <a:xfrm>
            <a:off x="415600" y="257191"/>
            <a:ext cx="11360800" cy="763560"/>
          </a:xfrm>
        </p:spPr>
        <p:txBody>
          <a:bodyPr>
            <a:noAutofit/>
          </a:bodyPr>
          <a:lstStyle/>
          <a:p>
            <a:pPr algn="ctr"/>
            <a:r>
              <a:rPr lang="en" sz="4800" dirty="0" smtClean="0"/>
              <a:t>Station 1 - Closed CaptionS</a:t>
            </a:r>
            <a:endParaRPr lang="en-US" sz="4800" dirty="0"/>
          </a:p>
        </p:txBody>
      </p:sp>
      <p:sp>
        <p:nvSpPr>
          <p:cNvPr id="242" name="Google Shape;242;p40"/>
          <p:cNvSpPr txBox="1">
            <a:spLocks noGrp="1"/>
          </p:cNvSpPr>
          <p:nvPr>
            <p:ph type="body" idx="1"/>
          </p:nvPr>
        </p:nvSpPr>
        <p:spPr>
          <a:xfrm>
            <a:off x="415599" y="1536634"/>
            <a:ext cx="11538835" cy="4555080"/>
          </a:xfrm>
        </p:spPr>
        <p:txBody>
          <a:bodyPr/>
          <a:lstStyle/>
          <a:p>
            <a:pPr marL="0" indent="0">
              <a:lnSpc>
                <a:spcPct val="100000"/>
              </a:lnSpc>
              <a:buNone/>
            </a:pPr>
            <a:r>
              <a:rPr lang="en-US" sz="3600" dirty="0" smtClean="0"/>
              <a:t>Objective: Learn how to turn on Closed Captions in YouTube</a:t>
            </a:r>
          </a:p>
          <a:p>
            <a:pPr marL="640080" indent="0">
              <a:spcBef>
                <a:spcPts val="1200"/>
              </a:spcBef>
              <a:buClr>
                <a:schemeClr val="dk1"/>
              </a:buClr>
              <a:buSzPts val="1100"/>
              <a:buNone/>
            </a:pPr>
            <a:r>
              <a:rPr lang="en-US" sz="2800" b="1" dirty="0">
                <a:solidFill>
                  <a:schemeClr val="dk1"/>
                </a:solidFill>
                <a:latin typeface="Arial"/>
                <a:ea typeface="Arial"/>
                <a:cs typeface="Arial"/>
                <a:sym typeface="Arial"/>
              </a:rPr>
              <a:t>Step set:</a:t>
            </a:r>
          </a:p>
          <a:p>
            <a:pPr marL="1188720" indent="-457200">
              <a:buClr>
                <a:schemeClr val="dk1"/>
              </a:buClr>
              <a:buSzPts val="2400"/>
              <a:buFont typeface="Arial"/>
              <a:buChar char="●"/>
            </a:pPr>
            <a:r>
              <a:rPr lang="en-US" sz="2800" u="sng" dirty="0">
                <a:solidFill>
                  <a:schemeClr val="hlink"/>
                </a:solidFill>
                <a:latin typeface="Arial"/>
                <a:ea typeface="Arial"/>
                <a:cs typeface="Arial"/>
                <a:sym typeface="Arial"/>
                <a:hlinkClick r:id="rId3"/>
              </a:rPr>
              <a:t>How To Turn On Closed Captions on </a:t>
            </a:r>
            <a:r>
              <a:rPr lang="en-US" sz="2800" u="sng" dirty="0" smtClean="0">
                <a:solidFill>
                  <a:schemeClr val="hlink"/>
                </a:solidFill>
                <a:latin typeface="Arial"/>
                <a:ea typeface="Arial"/>
                <a:cs typeface="Arial"/>
                <a:sym typeface="Arial"/>
                <a:hlinkClick r:id="rId3"/>
              </a:rPr>
              <a:t>YouTube</a:t>
            </a:r>
            <a:endParaRPr lang="en-US" sz="2800" dirty="0">
              <a:solidFill>
                <a:schemeClr val="dk1"/>
              </a:solidFill>
              <a:latin typeface="Arial"/>
              <a:ea typeface="Arial"/>
              <a:cs typeface="Arial"/>
              <a:sym typeface="Arial"/>
            </a:endParaRPr>
          </a:p>
          <a:p>
            <a:pPr marL="640080" indent="0">
              <a:spcBef>
                <a:spcPts val="1200"/>
              </a:spcBef>
              <a:buClr>
                <a:srgbClr val="000000"/>
              </a:buClr>
              <a:buSzPts val="2400"/>
              <a:buNone/>
            </a:pPr>
            <a:r>
              <a:rPr lang="en-US" sz="2800" b="1" dirty="0">
                <a:solidFill>
                  <a:schemeClr val="dk1"/>
                </a:solidFill>
                <a:latin typeface="Arial"/>
                <a:ea typeface="Arial"/>
                <a:cs typeface="Arial"/>
                <a:sym typeface="Arial"/>
              </a:rPr>
              <a:t>Videos:</a:t>
            </a:r>
          </a:p>
          <a:p>
            <a:pPr marL="1188720" indent="-457200">
              <a:buClr>
                <a:schemeClr val="tx1"/>
              </a:buClr>
              <a:buSzPts val="2400"/>
              <a:buFont typeface="Arial"/>
              <a:buChar char="●"/>
            </a:pPr>
            <a:r>
              <a:rPr lang="en-US" sz="2800" u="sng" dirty="0">
                <a:solidFill>
                  <a:schemeClr val="hlink"/>
                </a:solidFill>
                <a:latin typeface="Arial"/>
                <a:ea typeface="Arial"/>
                <a:cs typeface="Arial"/>
                <a:sym typeface="Arial"/>
                <a:hlinkClick r:id="rId4"/>
              </a:rPr>
              <a:t>Creating Subtitles and Closed Captions on Your </a:t>
            </a:r>
            <a:r>
              <a:rPr lang="en-US" sz="2800" u="sng" dirty="0" err="1">
                <a:solidFill>
                  <a:schemeClr val="hlink"/>
                </a:solidFill>
                <a:latin typeface="Arial"/>
                <a:ea typeface="Arial"/>
                <a:cs typeface="Arial"/>
                <a:sym typeface="Arial"/>
                <a:hlinkClick r:id="rId4"/>
              </a:rPr>
              <a:t>Youtube</a:t>
            </a:r>
            <a:r>
              <a:rPr lang="en-US" sz="2800" u="sng" dirty="0">
                <a:solidFill>
                  <a:schemeClr val="hlink"/>
                </a:solidFill>
                <a:latin typeface="Arial"/>
                <a:ea typeface="Arial"/>
                <a:cs typeface="Arial"/>
                <a:sym typeface="Arial"/>
                <a:hlinkClick r:id="rId4"/>
              </a:rPr>
              <a:t> Videos</a:t>
            </a:r>
            <a:endParaRPr lang="en-US" sz="2800" dirty="0">
              <a:solidFill>
                <a:schemeClr val="dk1"/>
              </a:solidFill>
              <a:latin typeface="Arial"/>
              <a:ea typeface="Arial"/>
              <a:cs typeface="Arial"/>
              <a:sym typeface="Arial"/>
            </a:endParaRPr>
          </a:p>
          <a:p>
            <a:pPr marL="1188720" indent="-457200">
              <a:buClr>
                <a:schemeClr val="tx1"/>
              </a:buClr>
              <a:buSzPts val="2400"/>
              <a:buFont typeface="Arial"/>
              <a:buChar char="●"/>
            </a:pPr>
            <a:r>
              <a:rPr lang="en-US" sz="2800" u="sng" dirty="0">
                <a:solidFill>
                  <a:schemeClr val="hlink"/>
                </a:solidFill>
                <a:latin typeface="Arial"/>
                <a:ea typeface="Arial"/>
                <a:cs typeface="Arial"/>
                <a:sym typeface="Arial"/>
                <a:hlinkClick r:id="rId5"/>
              </a:rPr>
              <a:t>Closed Captioning and </a:t>
            </a:r>
            <a:r>
              <a:rPr lang="en-US" sz="2800" u="sng" dirty="0" smtClean="0">
                <a:solidFill>
                  <a:schemeClr val="hlink"/>
                </a:solidFill>
                <a:latin typeface="Arial"/>
                <a:ea typeface="Arial"/>
                <a:cs typeface="Arial"/>
                <a:sym typeface="Arial"/>
                <a:hlinkClick r:id="rId5"/>
              </a:rPr>
              <a:t>Accessibility</a:t>
            </a:r>
            <a:endParaRPr lang="en-US" sz="28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655904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 name="Title 1"/>
          <p:cNvSpPr>
            <a:spLocks noGrp="1"/>
          </p:cNvSpPr>
          <p:nvPr>
            <p:ph type="title"/>
          </p:nvPr>
        </p:nvSpPr>
        <p:spPr>
          <a:xfrm>
            <a:off x="0" y="243744"/>
            <a:ext cx="12192000" cy="763560"/>
          </a:xfrm>
        </p:spPr>
        <p:txBody>
          <a:bodyPr>
            <a:noAutofit/>
          </a:bodyPr>
          <a:lstStyle/>
          <a:p>
            <a:pPr algn="ctr"/>
            <a:r>
              <a:rPr lang="en" sz="4800" dirty="0" smtClean="0"/>
              <a:t>Station 2 - Text To Speech (TTS)</a:t>
            </a:r>
            <a:endParaRPr lang="en-US" sz="4800" dirty="0"/>
          </a:p>
        </p:txBody>
      </p:sp>
      <p:sp>
        <p:nvSpPr>
          <p:cNvPr id="249" name="Google Shape;249;p41"/>
          <p:cNvSpPr txBox="1">
            <a:spLocks noGrp="1"/>
          </p:cNvSpPr>
          <p:nvPr>
            <p:ph type="body" idx="1"/>
          </p:nvPr>
        </p:nvSpPr>
        <p:spPr>
          <a:xfrm>
            <a:off x="1382478" y="1227353"/>
            <a:ext cx="10393922" cy="4555080"/>
          </a:xfrm>
        </p:spPr>
        <p:txBody>
          <a:bodyPr>
            <a:normAutofit/>
          </a:bodyPr>
          <a:lstStyle/>
          <a:p>
            <a:pPr marL="0" indent="0">
              <a:lnSpc>
                <a:spcPct val="100000"/>
              </a:lnSpc>
              <a:buNone/>
            </a:pPr>
            <a:r>
              <a:rPr lang="en-US" sz="3200" dirty="0" smtClean="0"/>
              <a:t>Objective: Install a TTS tool and/or learn more about TTS</a:t>
            </a:r>
          </a:p>
          <a:p>
            <a:pPr marL="0" indent="0">
              <a:spcBef>
                <a:spcPts val="1200"/>
              </a:spcBef>
              <a:buClr>
                <a:schemeClr val="dk1"/>
              </a:buClr>
              <a:buSzPts val="1100"/>
              <a:buNone/>
            </a:pPr>
            <a:r>
              <a:rPr lang="en-US" sz="2400" b="1" dirty="0">
                <a:solidFill>
                  <a:schemeClr val="dk1"/>
                </a:solidFill>
                <a:sym typeface="Arial"/>
              </a:rPr>
              <a:t>Step Set:</a:t>
            </a:r>
          </a:p>
          <a:p>
            <a:pPr indent="-457200">
              <a:buClr>
                <a:schemeClr val="dk1"/>
              </a:buClr>
              <a:buSzPts val="2400"/>
              <a:buFont typeface="Arial"/>
              <a:buChar char="●"/>
            </a:pPr>
            <a:r>
              <a:rPr lang="en-US" sz="2400" dirty="0">
                <a:solidFill>
                  <a:schemeClr val="dk1"/>
                </a:solidFill>
                <a:sym typeface="Arial"/>
              </a:rPr>
              <a:t>Google: </a:t>
            </a:r>
            <a:r>
              <a:rPr lang="en-US" sz="2400" u="sng" dirty="0">
                <a:solidFill>
                  <a:schemeClr val="hlink"/>
                </a:solidFill>
                <a:sym typeface="Arial"/>
                <a:hlinkClick r:id="rId3"/>
              </a:rPr>
              <a:t>Installing a Text to Speech Chrome Extension</a:t>
            </a:r>
            <a:endParaRPr lang="en-US" sz="2400" u="sng" dirty="0">
              <a:solidFill>
                <a:schemeClr val="hlink"/>
              </a:solidFill>
              <a:sym typeface="Arial"/>
            </a:endParaRPr>
          </a:p>
          <a:p>
            <a:pPr indent="-457200">
              <a:buClr>
                <a:schemeClr val="dk1"/>
              </a:buClr>
              <a:buSzPts val="2400"/>
              <a:buFont typeface="Arial"/>
              <a:buChar char="●"/>
            </a:pPr>
            <a:r>
              <a:rPr lang="en-US" sz="2400" dirty="0">
                <a:sym typeface="Arial"/>
              </a:rPr>
              <a:t>Mac OS: </a:t>
            </a:r>
            <a:r>
              <a:rPr lang="en-US" sz="2400" dirty="0">
                <a:sym typeface="Arial"/>
                <a:hlinkClick r:id="rId4"/>
              </a:rPr>
              <a:t>Setting up Text to Speech</a:t>
            </a:r>
            <a:endParaRPr lang="en-US" sz="2400" dirty="0">
              <a:sym typeface="Arial"/>
            </a:endParaRPr>
          </a:p>
          <a:p>
            <a:pPr indent="-457200">
              <a:buClr>
                <a:schemeClr val="dk1"/>
              </a:buClr>
              <a:buSzPts val="2400"/>
              <a:buFont typeface="Arial"/>
              <a:buChar char="●"/>
            </a:pPr>
            <a:r>
              <a:rPr lang="en-US" sz="2400" dirty="0">
                <a:sym typeface="Arial"/>
              </a:rPr>
              <a:t>Windows: </a:t>
            </a:r>
            <a:r>
              <a:rPr lang="en-US" sz="2400" dirty="0">
                <a:sym typeface="Arial"/>
                <a:hlinkClick r:id="rId5"/>
              </a:rPr>
              <a:t>How to Use Narrator Screen </a:t>
            </a:r>
            <a:r>
              <a:rPr lang="en-US" sz="2400" dirty="0" smtClean="0">
                <a:sym typeface="Arial"/>
                <a:hlinkClick r:id="rId5"/>
              </a:rPr>
              <a:t>Reader</a:t>
            </a:r>
            <a:endParaRPr lang="en-US" sz="2400" dirty="0" smtClean="0">
              <a:solidFill>
                <a:schemeClr val="dk1"/>
              </a:solidFill>
              <a:sym typeface="Arial"/>
            </a:endParaRPr>
          </a:p>
          <a:p>
            <a:pPr marL="137160" indent="0">
              <a:spcBef>
                <a:spcPts val="1200"/>
              </a:spcBef>
              <a:buClr>
                <a:srgbClr val="000000"/>
              </a:buClr>
              <a:buSzPts val="2400"/>
              <a:buNone/>
            </a:pPr>
            <a:r>
              <a:rPr lang="en-US" sz="2400" b="1" dirty="0" smtClean="0">
                <a:solidFill>
                  <a:schemeClr val="dk1"/>
                </a:solidFill>
                <a:sym typeface="Arial"/>
              </a:rPr>
              <a:t>Videos</a:t>
            </a:r>
            <a:r>
              <a:rPr lang="en-US" sz="2400" b="1" dirty="0">
                <a:solidFill>
                  <a:schemeClr val="dk1"/>
                </a:solidFill>
                <a:sym typeface="Arial"/>
              </a:rPr>
              <a:t>:</a:t>
            </a:r>
          </a:p>
          <a:p>
            <a:pPr indent="-457200">
              <a:buClr>
                <a:schemeClr val="dk1"/>
              </a:buClr>
              <a:buSzPts val="2400"/>
              <a:buFont typeface="Arial"/>
              <a:buChar char="●"/>
            </a:pPr>
            <a:r>
              <a:rPr lang="en-US" sz="2400" u="sng" dirty="0">
                <a:solidFill>
                  <a:schemeClr val="hlink"/>
                </a:solidFill>
                <a:sym typeface="Arial"/>
                <a:hlinkClick r:id="rId6"/>
              </a:rPr>
              <a:t>Web Accessibility Perspectives: Text to Speech</a:t>
            </a:r>
            <a:endParaRPr lang="en-US" sz="2400" dirty="0">
              <a:solidFill>
                <a:schemeClr val="dk1"/>
              </a:solidFill>
            </a:endParaRPr>
          </a:p>
          <a:p>
            <a:pPr indent="-457200">
              <a:buClr>
                <a:schemeClr val="dk1"/>
              </a:buClr>
              <a:buSzPts val="2400"/>
            </a:pPr>
            <a:r>
              <a:rPr lang="en-US" sz="2400" u="sng" dirty="0">
                <a:solidFill>
                  <a:schemeClr val="accent5"/>
                </a:solidFill>
                <a:hlinkClick r:id="rId7"/>
              </a:rPr>
              <a:t>Read &amp; Write for Google - Everything You Need to </a:t>
            </a:r>
            <a:r>
              <a:rPr lang="en-US" sz="2400" u="sng" dirty="0" smtClean="0">
                <a:solidFill>
                  <a:schemeClr val="accent5"/>
                </a:solidFill>
                <a:hlinkClick r:id="rId7"/>
              </a:rPr>
              <a:t>Know</a:t>
            </a:r>
            <a:endParaRPr lang="en-US" sz="2400" dirty="0">
              <a:solidFill>
                <a:schemeClr val="dk1"/>
              </a:solidFill>
            </a:endParaRPr>
          </a:p>
        </p:txBody>
      </p:sp>
    </p:spTree>
    <p:extLst>
      <p:ext uri="{BB962C8B-B14F-4D97-AF65-F5344CB8AC3E}">
        <p14:creationId xmlns:p14="http://schemas.microsoft.com/office/powerpoint/2010/main" val="1361759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 name="Title 1"/>
          <p:cNvSpPr>
            <a:spLocks noGrp="1"/>
          </p:cNvSpPr>
          <p:nvPr>
            <p:ph type="title"/>
          </p:nvPr>
        </p:nvSpPr>
        <p:spPr>
          <a:xfrm>
            <a:off x="0" y="283291"/>
            <a:ext cx="12192000" cy="763560"/>
          </a:xfrm>
        </p:spPr>
        <p:txBody>
          <a:bodyPr>
            <a:noAutofit/>
          </a:bodyPr>
          <a:lstStyle/>
          <a:p>
            <a:pPr algn="ctr"/>
            <a:r>
              <a:rPr lang="en" sz="4000" dirty="0" smtClean="0"/>
              <a:t>Station 3 - Color Contrast Analyzer</a:t>
            </a:r>
            <a:endParaRPr lang="en-US" sz="4000" dirty="0"/>
          </a:p>
        </p:txBody>
      </p:sp>
      <p:sp>
        <p:nvSpPr>
          <p:cNvPr id="256" name="Google Shape;256;p42"/>
          <p:cNvSpPr txBox="1">
            <a:spLocks noGrp="1"/>
          </p:cNvSpPr>
          <p:nvPr>
            <p:ph type="body" idx="1"/>
          </p:nvPr>
        </p:nvSpPr>
        <p:spPr>
          <a:xfrm>
            <a:off x="766482" y="1046851"/>
            <a:ext cx="11134165" cy="5138796"/>
          </a:xfrm>
        </p:spPr>
        <p:txBody>
          <a:bodyPr>
            <a:normAutofit/>
          </a:bodyPr>
          <a:lstStyle/>
          <a:p>
            <a:pPr marL="137160" indent="0">
              <a:lnSpc>
                <a:spcPct val="110000"/>
              </a:lnSpc>
              <a:buNone/>
            </a:pPr>
            <a:r>
              <a:rPr lang="en-US" sz="2600" dirty="0" smtClean="0"/>
              <a:t>Objective: Install a free </a:t>
            </a:r>
            <a:r>
              <a:rPr lang="en-US" sz="2600" dirty="0" err="1" smtClean="0"/>
              <a:t>Colour</a:t>
            </a:r>
            <a:r>
              <a:rPr lang="en-US" sz="2600" dirty="0" smtClean="0"/>
              <a:t> Contrast Analyzer by The </a:t>
            </a:r>
            <a:r>
              <a:rPr lang="en-US" sz="2600" dirty="0" err="1" smtClean="0"/>
              <a:t>Paciello</a:t>
            </a:r>
            <a:r>
              <a:rPr lang="en-US" sz="2600" dirty="0" smtClean="0"/>
              <a:t> Group and use the dropper tool to get a color contrast ratio.</a:t>
            </a:r>
          </a:p>
          <a:p>
            <a:pPr marL="1645920" indent="0">
              <a:lnSpc>
                <a:spcPct val="110000"/>
              </a:lnSpc>
              <a:spcBef>
                <a:spcPts val="1200"/>
              </a:spcBef>
              <a:buClr>
                <a:srgbClr val="000000"/>
              </a:buClr>
              <a:buSzPts val="1100"/>
              <a:buNone/>
            </a:pPr>
            <a:r>
              <a:rPr lang="en-US" sz="2160" b="1" dirty="0">
                <a:solidFill>
                  <a:schemeClr val="dk1"/>
                </a:solidFill>
                <a:latin typeface="Arial"/>
                <a:ea typeface="Arial"/>
                <a:cs typeface="Arial"/>
                <a:sym typeface="Arial"/>
              </a:rPr>
              <a:t>Step Set:</a:t>
            </a:r>
          </a:p>
          <a:p>
            <a:pPr marL="2103120">
              <a:lnSpc>
                <a:spcPct val="100000"/>
              </a:lnSpc>
              <a:buClr>
                <a:schemeClr val="dk1"/>
              </a:buClr>
              <a:buFont typeface="Arial"/>
              <a:buChar char="●"/>
            </a:pPr>
            <a:r>
              <a:rPr lang="en-US" sz="2160" dirty="0" err="1">
                <a:solidFill>
                  <a:schemeClr val="dk1"/>
                </a:solidFill>
                <a:latin typeface="Arial"/>
                <a:ea typeface="Arial"/>
                <a:cs typeface="Arial"/>
                <a:sym typeface="Arial"/>
              </a:rPr>
              <a:t>Paciello</a:t>
            </a:r>
            <a:r>
              <a:rPr lang="en-US" sz="2160" dirty="0">
                <a:solidFill>
                  <a:schemeClr val="dk1"/>
                </a:solidFill>
                <a:latin typeface="Arial"/>
                <a:ea typeface="Arial"/>
                <a:cs typeface="Arial"/>
                <a:sym typeface="Arial"/>
              </a:rPr>
              <a:t> Group: </a:t>
            </a:r>
            <a:r>
              <a:rPr lang="en-US" sz="2160" u="sng" dirty="0" err="1">
                <a:solidFill>
                  <a:schemeClr val="hlink"/>
                </a:solidFill>
                <a:latin typeface="Arial"/>
                <a:ea typeface="Arial"/>
                <a:cs typeface="Arial"/>
                <a:sym typeface="Arial"/>
                <a:hlinkClick r:id="rId3"/>
              </a:rPr>
              <a:t>Colour</a:t>
            </a:r>
            <a:r>
              <a:rPr lang="en-US" sz="2160" u="sng" dirty="0">
                <a:solidFill>
                  <a:schemeClr val="hlink"/>
                </a:solidFill>
                <a:latin typeface="Arial"/>
                <a:ea typeface="Arial"/>
                <a:cs typeface="Arial"/>
                <a:sym typeface="Arial"/>
                <a:hlinkClick r:id="rId3"/>
              </a:rPr>
              <a:t> Contrast Analyzer</a:t>
            </a:r>
            <a:endParaRPr lang="en-US" sz="2160" u="sng" dirty="0">
              <a:solidFill>
                <a:schemeClr val="hlink"/>
              </a:solidFill>
              <a:latin typeface="Arial"/>
              <a:ea typeface="Arial"/>
              <a:cs typeface="Arial"/>
              <a:sym typeface="Arial"/>
            </a:endParaRPr>
          </a:p>
          <a:p>
            <a:pPr marL="2103120">
              <a:lnSpc>
                <a:spcPct val="100000"/>
              </a:lnSpc>
              <a:buClr>
                <a:schemeClr val="dk1"/>
              </a:buClr>
              <a:buFont typeface="Arial"/>
              <a:buChar char="●"/>
            </a:pPr>
            <a:r>
              <a:rPr lang="en-US" sz="2160" dirty="0">
                <a:solidFill>
                  <a:schemeClr val="dk1"/>
                </a:solidFill>
                <a:latin typeface="Arial"/>
                <a:ea typeface="Arial"/>
                <a:cs typeface="Arial"/>
                <a:sym typeface="Arial"/>
              </a:rPr>
              <a:t>Direct Installs</a:t>
            </a:r>
          </a:p>
          <a:p>
            <a:pPr marL="2651760" lvl="2" indent="-411480">
              <a:lnSpc>
                <a:spcPct val="100000"/>
              </a:lnSpc>
              <a:spcBef>
                <a:spcPts val="0"/>
              </a:spcBef>
              <a:buClr>
                <a:schemeClr val="dk1"/>
              </a:buClr>
              <a:buSzPts val="1800"/>
              <a:buFont typeface="Arial"/>
              <a:buChar char="●"/>
            </a:pPr>
            <a:r>
              <a:rPr lang="en-US" sz="1960" u="sng" dirty="0" err="1">
                <a:hlinkClick r:id="rId4"/>
              </a:rPr>
              <a:t>CCAe</a:t>
            </a:r>
            <a:r>
              <a:rPr lang="en-US" sz="1960" u="sng" dirty="0">
                <a:hlinkClick r:id="rId4"/>
              </a:rPr>
              <a:t> for Mac Download</a:t>
            </a:r>
            <a:endParaRPr lang="en-US" sz="1960" u="sng" dirty="0"/>
          </a:p>
          <a:p>
            <a:pPr marL="2651760" lvl="2" indent="-411480">
              <a:lnSpc>
                <a:spcPct val="100000"/>
              </a:lnSpc>
              <a:spcBef>
                <a:spcPts val="0"/>
              </a:spcBef>
              <a:buClr>
                <a:schemeClr val="dk1"/>
              </a:buClr>
              <a:buSzPts val="1800"/>
              <a:buFont typeface="Arial"/>
              <a:buChar char="●"/>
            </a:pPr>
            <a:r>
              <a:rPr lang="en-US" sz="1960" u="sng" dirty="0" err="1">
                <a:solidFill>
                  <a:schemeClr val="hlink"/>
                </a:solidFill>
                <a:hlinkClick r:id="rId5"/>
              </a:rPr>
              <a:t>CCAe</a:t>
            </a:r>
            <a:r>
              <a:rPr lang="en-US" sz="1960" u="sng" dirty="0">
                <a:solidFill>
                  <a:schemeClr val="hlink"/>
                </a:solidFill>
                <a:hlinkClick r:id="rId5"/>
              </a:rPr>
              <a:t> for Windows Download</a:t>
            </a:r>
            <a:endParaRPr lang="en-US" sz="1960" dirty="0">
              <a:solidFill>
                <a:schemeClr val="dk1"/>
              </a:solidFill>
            </a:endParaRPr>
          </a:p>
          <a:p>
            <a:pPr marL="2103120">
              <a:lnSpc>
                <a:spcPct val="100000"/>
              </a:lnSpc>
              <a:buClr>
                <a:schemeClr val="dk1"/>
              </a:buClr>
              <a:buFont typeface="Arial"/>
              <a:buChar char="●"/>
            </a:pPr>
            <a:r>
              <a:rPr lang="en-US" sz="2160" dirty="0">
                <a:solidFill>
                  <a:schemeClr val="dk1"/>
                </a:solidFill>
                <a:latin typeface="Arial"/>
                <a:ea typeface="Arial"/>
                <a:cs typeface="Arial"/>
                <a:sym typeface="Arial"/>
              </a:rPr>
              <a:t>Open </a:t>
            </a:r>
            <a:r>
              <a:rPr lang="en-US" sz="2160" dirty="0" err="1">
                <a:solidFill>
                  <a:schemeClr val="dk1"/>
                </a:solidFill>
                <a:latin typeface="Arial"/>
                <a:ea typeface="Arial"/>
                <a:cs typeface="Arial"/>
                <a:sym typeface="Arial"/>
              </a:rPr>
              <a:t>Colour</a:t>
            </a:r>
            <a:r>
              <a:rPr lang="en-US" sz="2160" dirty="0">
                <a:solidFill>
                  <a:schemeClr val="dk1"/>
                </a:solidFill>
                <a:latin typeface="Arial"/>
                <a:ea typeface="Arial"/>
                <a:cs typeface="Arial"/>
                <a:sym typeface="Arial"/>
              </a:rPr>
              <a:t> Contrast Analyzer from your device</a:t>
            </a:r>
          </a:p>
          <a:p>
            <a:pPr marL="2103120">
              <a:lnSpc>
                <a:spcPct val="100000"/>
              </a:lnSpc>
              <a:buClr>
                <a:schemeClr val="dk1"/>
              </a:buClr>
              <a:buFont typeface="Arial"/>
              <a:buChar char="●"/>
            </a:pPr>
            <a:r>
              <a:rPr lang="en-US" sz="2160" dirty="0">
                <a:solidFill>
                  <a:schemeClr val="dk1"/>
                </a:solidFill>
                <a:latin typeface="Arial"/>
                <a:ea typeface="Arial"/>
                <a:cs typeface="Arial"/>
                <a:sym typeface="Arial"/>
              </a:rPr>
              <a:t>Open a document or website</a:t>
            </a:r>
          </a:p>
          <a:p>
            <a:pPr marL="2103120">
              <a:lnSpc>
                <a:spcPct val="100000"/>
              </a:lnSpc>
              <a:buClr>
                <a:schemeClr val="dk1"/>
              </a:buClr>
              <a:buFont typeface="Arial"/>
              <a:buChar char="●"/>
            </a:pPr>
            <a:r>
              <a:rPr lang="en-US" sz="2160" dirty="0">
                <a:solidFill>
                  <a:schemeClr val="dk1"/>
                </a:solidFill>
                <a:latin typeface="Arial"/>
                <a:ea typeface="Arial"/>
                <a:cs typeface="Arial"/>
                <a:sym typeface="Arial"/>
              </a:rPr>
              <a:t>Use dropper tool to get a color contrast </a:t>
            </a:r>
            <a:r>
              <a:rPr lang="en-US" sz="2160" dirty="0" smtClean="0">
                <a:solidFill>
                  <a:schemeClr val="dk1"/>
                </a:solidFill>
                <a:latin typeface="Arial"/>
                <a:ea typeface="Arial"/>
                <a:cs typeface="Arial"/>
                <a:sym typeface="Arial"/>
              </a:rPr>
              <a:t>ratio</a:t>
            </a:r>
            <a:endParaRPr lang="en-US" sz="2160" b="1" dirty="0">
              <a:solidFill>
                <a:schemeClr val="dk1"/>
              </a:solidFill>
              <a:latin typeface="Arial"/>
              <a:ea typeface="Arial"/>
              <a:cs typeface="Arial"/>
              <a:sym typeface="Arial"/>
            </a:endParaRPr>
          </a:p>
          <a:p>
            <a:pPr marL="1645920" indent="0">
              <a:lnSpc>
                <a:spcPct val="110000"/>
              </a:lnSpc>
              <a:spcBef>
                <a:spcPts val="1200"/>
              </a:spcBef>
              <a:buClr>
                <a:srgbClr val="000000"/>
              </a:buClr>
              <a:buNone/>
            </a:pPr>
            <a:r>
              <a:rPr lang="en-US" sz="2160" b="1" dirty="0">
                <a:solidFill>
                  <a:schemeClr val="dk1"/>
                </a:solidFill>
                <a:latin typeface="Arial"/>
                <a:ea typeface="Arial"/>
                <a:cs typeface="Arial"/>
                <a:sym typeface="Arial"/>
              </a:rPr>
              <a:t>Videos:</a:t>
            </a:r>
          </a:p>
          <a:p>
            <a:pPr marL="2103120">
              <a:lnSpc>
                <a:spcPct val="110000"/>
              </a:lnSpc>
              <a:buClr>
                <a:schemeClr val="dk1"/>
              </a:buClr>
              <a:buFont typeface="Arial"/>
              <a:buChar char="●"/>
            </a:pPr>
            <a:r>
              <a:rPr lang="en-US" sz="2160" u="sng" dirty="0">
                <a:solidFill>
                  <a:schemeClr val="hlink"/>
                </a:solidFill>
                <a:latin typeface="Arial"/>
                <a:ea typeface="Arial"/>
                <a:cs typeface="Arial"/>
                <a:sym typeface="Arial"/>
                <a:hlinkClick r:id="rId6"/>
              </a:rPr>
              <a:t>How to use </a:t>
            </a:r>
            <a:r>
              <a:rPr lang="en-US" sz="2160" u="sng" dirty="0" err="1">
                <a:solidFill>
                  <a:schemeClr val="hlink"/>
                </a:solidFill>
                <a:latin typeface="Arial"/>
                <a:ea typeface="Arial"/>
                <a:cs typeface="Arial"/>
                <a:sym typeface="Arial"/>
                <a:hlinkClick r:id="rId6"/>
              </a:rPr>
              <a:t>Colour</a:t>
            </a:r>
            <a:r>
              <a:rPr lang="en-US" sz="2160" u="sng" dirty="0">
                <a:solidFill>
                  <a:schemeClr val="hlink"/>
                </a:solidFill>
                <a:latin typeface="Arial"/>
                <a:ea typeface="Arial"/>
                <a:cs typeface="Arial"/>
                <a:sym typeface="Arial"/>
                <a:hlinkClick r:id="rId6"/>
              </a:rPr>
              <a:t> Contrast </a:t>
            </a:r>
            <a:r>
              <a:rPr lang="en-US" sz="2160" u="sng" dirty="0" err="1">
                <a:solidFill>
                  <a:schemeClr val="hlink"/>
                </a:solidFill>
                <a:latin typeface="Arial"/>
                <a:ea typeface="Arial"/>
                <a:cs typeface="Arial"/>
                <a:sym typeface="Arial"/>
                <a:hlinkClick r:id="rId6"/>
              </a:rPr>
              <a:t>Analyser</a:t>
            </a:r>
            <a:r>
              <a:rPr lang="en-US" sz="2160" u="sng" dirty="0">
                <a:solidFill>
                  <a:schemeClr val="hlink"/>
                </a:solidFill>
                <a:latin typeface="Arial"/>
                <a:ea typeface="Arial"/>
                <a:cs typeface="Arial"/>
                <a:sym typeface="Arial"/>
                <a:hlinkClick r:id="rId6"/>
              </a:rPr>
              <a:t> Tool</a:t>
            </a:r>
            <a:endParaRPr lang="en-US" sz="2160" dirty="0">
              <a:solidFill>
                <a:schemeClr val="dk1"/>
              </a:solidFill>
              <a:latin typeface="Arial"/>
              <a:ea typeface="Arial"/>
              <a:cs typeface="Arial"/>
              <a:sym typeface="Arial"/>
            </a:endParaRPr>
          </a:p>
          <a:p>
            <a:pPr marL="2103120">
              <a:lnSpc>
                <a:spcPct val="110000"/>
              </a:lnSpc>
              <a:buClr>
                <a:schemeClr val="dk1"/>
              </a:buClr>
              <a:buFont typeface="Arial"/>
              <a:buChar char="●"/>
            </a:pPr>
            <a:r>
              <a:rPr lang="en-US" sz="2160" u="sng" dirty="0">
                <a:solidFill>
                  <a:schemeClr val="hlink"/>
                </a:solidFill>
                <a:latin typeface="Arial"/>
                <a:ea typeface="Arial"/>
                <a:cs typeface="Arial"/>
                <a:sym typeface="Arial"/>
                <a:hlinkClick r:id="rId7"/>
              </a:rPr>
              <a:t>How to check for accessible colors -- A11ycasts #</a:t>
            </a:r>
            <a:r>
              <a:rPr lang="en-US" sz="2160" u="sng" dirty="0" smtClean="0">
                <a:solidFill>
                  <a:schemeClr val="hlink"/>
                </a:solidFill>
                <a:latin typeface="Arial"/>
                <a:ea typeface="Arial"/>
                <a:cs typeface="Arial"/>
                <a:sym typeface="Arial"/>
                <a:hlinkClick r:id="rId7"/>
              </a:rPr>
              <a:t>17</a:t>
            </a:r>
            <a:endParaRPr lang="en-US" sz="216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935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2" name="Title 1"/>
          <p:cNvSpPr>
            <a:spLocks noGrp="1"/>
          </p:cNvSpPr>
          <p:nvPr>
            <p:ph type="title"/>
          </p:nvPr>
        </p:nvSpPr>
        <p:spPr>
          <a:xfrm>
            <a:off x="1593273" y="233142"/>
            <a:ext cx="10252363" cy="763560"/>
          </a:xfrm>
        </p:spPr>
        <p:txBody>
          <a:bodyPr>
            <a:noAutofit/>
          </a:bodyPr>
          <a:lstStyle/>
          <a:p>
            <a:r>
              <a:rPr lang="en" sz="6000" dirty="0">
                <a:solidFill>
                  <a:srgbClr val="000000"/>
                </a:solidFill>
                <a:latin typeface="Verdana"/>
                <a:ea typeface="Verdana"/>
                <a:cs typeface="Verdana"/>
                <a:sym typeface="Verdana"/>
              </a:rPr>
              <a:t>Learning Objectives</a:t>
            </a:r>
            <a:endParaRPr lang="en-US" sz="6000" dirty="0"/>
          </a:p>
        </p:txBody>
      </p:sp>
      <p:sp>
        <p:nvSpPr>
          <p:cNvPr id="139" name="Google Shape;139;p26"/>
          <p:cNvSpPr txBox="1">
            <a:spLocks noGrp="1"/>
          </p:cNvSpPr>
          <p:nvPr>
            <p:ph type="body" idx="1"/>
          </p:nvPr>
        </p:nvSpPr>
        <p:spPr>
          <a:xfrm>
            <a:off x="1901970" y="1280880"/>
            <a:ext cx="8735040" cy="4586760"/>
          </a:xfrm>
          <a:prstGeom prst="rect">
            <a:avLst/>
          </a:prstGeom>
          <a:noFill/>
          <a:ln>
            <a:noFill/>
          </a:ln>
        </p:spPr>
        <p:txBody>
          <a:bodyPr spcFirstLastPara="1" vert="horz" wrap="square" lIns="109710" tIns="109710" rIns="109710" bIns="109710" rtlCol="0" anchor="t" anchorCtr="0">
            <a:noAutofit/>
          </a:bodyPr>
          <a:lstStyle/>
          <a:p>
            <a:pPr indent="-457200">
              <a:lnSpc>
                <a:spcPct val="100000"/>
              </a:lnSpc>
              <a:buClr>
                <a:srgbClr val="000000"/>
              </a:buClr>
              <a:buSzPts val="2400"/>
            </a:pPr>
            <a:r>
              <a:rPr lang="en" sz="2800" dirty="0" smtClean="0">
                <a:latin typeface="Verdana" panose="020B0604030504040204" pitchFamily="34" charset="0"/>
                <a:ea typeface="Verdana" panose="020B0604030504040204" pitchFamily="34" charset="0"/>
                <a:cs typeface="Verdana" panose="020B0604030504040204" pitchFamily="34" charset="0"/>
              </a:rPr>
              <a:t>Learn tips for asking questions and getting information</a:t>
            </a:r>
            <a:endParaRPr sz="2800" dirty="0" smtClean="0">
              <a:latin typeface="Verdana" panose="020B0604030504040204" pitchFamily="34" charset="0"/>
              <a:ea typeface="Verdana" panose="020B0604030504040204" pitchFamily="34" charset="0"/>
              <a:cs typeface="Verdana" panose="020B0604030504040204" pitchFamily="34" charset="0"/>
            </a:endParaRPr>
          </a:p>
          <a:p>
            <a:pPr indent="-457200">
              <a:lnSpc>
                <a:spcPct val="100000"/>
              </a:lnSpc>
              <a:buClr>
                <a:srgbClr val="000000"/>
              </a:buClr>
              <a:buSzPts val="2400"/>
            </a:pPr>
            <a:r>
              <a:rPr lang="en" sz="2800" dirty="0" smtClean="0">
                <a:latin typeface="Verdana" panose="020B0604030504040204" pitchFamily="34" charset="0"/>
                <a:ea typeface="Verdana" panose="020B0604030504040204" pitchFamily="34" charset="0"/>
                <a:cs typeface="Verdana" panose="020B0604030504040204" pitchFamily="34" charset="0"/>
              </a:rPr>
              <a:t>Identify where you are in your accessibility awareness</a:t>
            </a:r>
            <a:endParaRPr sz="2800" dirty="0" smtClean="0">
              <a:latin typeface="Verdana" panose="020B0604030504040204" pitchFamily="34" charset="0"/>
              <a:ea typeface="Verdana" panose="020B0604030504040204" pitchFamily="34" charset="0"/>
              <a:cs typeface="Verdana" panose="020B0604030504040204" pitchFamily="34" charset="0"/>
            </a:endParaRPr>
          </a:p>
          <a:p>
            <a:pPr indent="-457200">
              <a:lnSpc>
                <a:spcPct val="100000"/>
              </a:lnSpc>
              <a:buClr>
                <a:srgbClr val="000000"/>
              </a:buClr>
              <a:buSzPts val="2400"/>
            </a:pPr>
            <a:r>
              <a:rPr lang="en" sz="2800" dirty="0" smtClean="0">
                <a:latin typeface="Verdana" panose="020B0604030504040204" pitchFamily="34" charset="0"/>
                <a:ea typeface="Verdana" panose="020B0604030504040204" pitchFamily="34" charset="0"/>
                <a:cs typeface="Verdana" panose="020B0604030504040204" pitchFamily="34" charset="0"/>
              </a:rPr>
              <a:t>Practice some common accessibility concepts/tools</a:t>
            </a:r>
            <a:endParaRPr sz="2800" dirty="0" smtClean="0">
              <a:latin typeface="Verdana" panose="020B0604030504040204" pitchFamily="34" charset="0"/>
              <a:ea typeface="Verdana" panose="020B0604030504040204" pitchFamily="34" charset="0"/>
              <a:cs typeface="Verdana" panose="020B0604030504040204" pitchFamily="34" charset="0"/>
            </a:endParaRPr>
          </a:p>
          <a:p>
            <a:pPr indent="-457200">
              <a:lnSpc>
                <a:spcPct val="100000"/>
              </a:lnSpc>
              <a:buClr>
                <a:srgbClr val="000000"/>
              </a:buClr>
              <a:buSzPts val="2400"/>
            </a:pPr>
            <a:r>
              <a:rPr lang="en-US" sz="2800" dirty="0" smtClean="0">
                <a:latin typeface="Verdana" panose="020B0604030504040204" pitchFamily="34" charset="0"/>
                <a:ea typeface="Verdana" panose="020B0604030504040204" pitchFamily="34" charset="0"/>
              </a:rPr>
              <a:t>What we have faced in eLearning</a:t>
            </a:r>
          </a:p>
          <a:p>
            <a:pPr indent="-457200">
              <a:lnSpc>
                <a:spcPct val="100000"/>
              </a:lnSpc>
              <a:buClr>
                <a:srgbClr val="000000"/>
              </a:buClr>
              <a:buSzPts val="2400"/>
            </a:pPr>
            <a:r>
              <a:rPr lang="en" sz="2800" dirty="0" smtClean="0">
                <a:latin typeface="Verdana" panose="020B0604030504040204" pitchFamily="34" charset="0"/>
                <a:ea typeface="Verdana" panose="020B0604030504040204" pitchFamily="34" charset="0"/>
                <a:cs typeface="Verdana" panose="020B0604030504040204" pitchFamily="34" charset="0"/>
              </a:rPr>
              <a:t>Take home some handy </a:t>
            </a:r>
            <a:r>
              <a:rPr lang="en" sz="2800" dirty="0" smtClean="0">
                <a:latin typeface="Verdana" panose="020B0604030504040204" pitchFamily="34" charset="0"/>
                <a:ea typeface="Verdana" panose="020B0604030504040204" pitchFamily="34" charset="0"/>
                <a:cs typeface="Verdana" panose="020B0604030504040204" pitchFamily="34" charset="0"/>
              </a:rPr>
              <a:t>resources</a:t>
            </a:r>
            <a:endParaRPr sz="2800" dirty="0" smtClean="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973845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 sz="4800" dirty="0">
                <a:latin typeface="Verdana" panose="020B0604030504040204" pitchFamily="34" charset="0"/>
                <a:ea typeface="Verdana" panose="020B0604030504040204" pitchFamily="34" charset="0"/>
                <a:cs typeface="Verdana" panose="020B0604030504040204" pitchFamily="34" charset="0"/>
              </a:rPr>
              <a:t>Color Contrast Ratio</a:t>
            </a:r>
            <a:endParaRPr lang="en-US" sz="4800" dirty="0">
              <a:latin typeface="Verdana" panose="020B0604030504040204" pitchFamily="34" charset="0"/>
              <a:ea typeface="Verdana" panose="020B0604030504040204" pitchFamily="34" charset="0"/>
              <a:cs typeface="Verdana" panose="020B0604030504040204" pitchFamily="34" charset="0"/>
            </a:endParaRPr>
          </a:p>
        </p:txBody>
      </p:sp>
      <p:sp>
        <p:nvSpPr>
          <p:cNvPr id="263" name="Google Shape;263;p43"/>
          <p:cNvSpPr txBox="1">
            <a:spLocks noGrp="1"/>
          </p:cNvSpPr>
          <p:nvPr>
            <p:ph type="body" idx="1"/>
          </p:nvPr>
        </p:nvSpPr>
        <p:spPr>
          <a:xfrm>
            <a:off x="1949824" y="2182090"/>
            <a:ext cx="8754035" cy="4555080"/>
          </a:xfrm>
          <a:prstGeom prst="rect">
            <a:avLst/>
          </a:prstGeom>
          <a:noFill/>
          <a:ln>
            <a:noFill/>
          </a:ln>
        </p:spPr>
        <p:txBody>
          <a:bodyPr spcFirstLastPara="1" vert="horz" wrap="square" lIns="109710" tIns="109710" rIns="109710" bIns="109710" rtlCol="0" anchor="t" anchorCtr="0">
            <a:noAutofit/>
          </a:bodyPr>
          <a:lstStyle/>
          <a:p>
            <a:pPr marL="0" indent="0">
              <a:spcAft>
                <a:spcPts val="1920"/>
              </a:spcAft>
              <a:buNone/>
            </a:pPr>
            <a:r>
              <a:rPr lang="en" sz="2400" dirty="0">
                <a:latin typeface="Verdana" panose="020B0604030504040204" pitchFamily="34" charset="0"/>
                <a:ea typeface="Verdana" panose="020B0604030504040204" pitchFamily="34" charset="0"/>
                <a:cs typeface="Verdana" panose="020B0604030504040204" pitchFamily="34" charset="0"/>
                <a:sym typeface="Roboto"/>
              </a:rPr>
              <a:t>WCAG 2.1 level AA requires a contrast ratio of at least 4.5:1 for normal text and 3:1 for large text. Level AAA requires a contrast ratio of at least 7:1 for normal text and 4.5:1 for large text. Large text is defined as 14 point (typically 18.66px) and bold or larger, or 18 point (typically 24px) or larger.</a:t>
            </a:r>
            <a:endParaRPr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955593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 name="Title 1"/>
          <p:cNvSpPr>
            <a:spLocks noGrp="1"/>
          </p:cNvSpPr>
          <p:nvPr>
            <p:ph type="title"/>
          </p:nvPr>
        </p:nvSpPr>
        <p:spPr>
          <a:xfrm>
            <a:off x="415600" y="163062"/>
            <a:ext cx="11360800" cy="763560"/>
          </a:xfrm>
        </p:spPr>
        <p:txBody>
          <a:bodyPr>
            <a:noAutofit/>
          </a:bodyPr>
          <a:lstStyle/>
          <a:p>
            <a:pPr algn="ctr"/>
            <a:r>
              <a:rPr lang="en" sz="4800" dirty="0" smtClean="0"/>
              <a:t>Station 4 - Alt Text</a:t>
            </a:r>
            <a:endParaRPr lang="en-US" sz="4800" dirty="0"/>
          </a:p>
        </p:txBody>
      </p:sp>
      <p:sp>
        <p:nvSpPr>
          <p:cNvPr id="269" name="Google Shape;269;p44"/>
          <p:cNvSpPr txBox="1">
            <a:spLocks noGrp="1"/>
          </p:cNvSpPr>
          <p:nvPr>
            <p:ph type="body" idx="1"/>
          </p:nvPr>
        </p:nvSpPr>
        <p:spPr>
          <a:xfrm>
            <a:off x="415600" y="1079436"/>
            <a:ext cx="11360800" cy="4555080"/>
          </a:xfrm>
        </p:spPr>
        <p:txBody>
          <a:bodyPr/>
          <a:lstStyle/>
          <a:p>
            <a:pPr marL="137160" indent="0">
              <a:buNone/>
            </a:pPr>
            <a:r>
              <a:rPr lang="en-US" sz="2400" dirty="0" smtClean="0"/>
              <a:t>Objective: Review resources for adding alt </a:t>
            </a:r>
            <a:r>
              <a:rPr lang="en-US" sz="2400" dirty="0" smtClean="0"/>
              <a:t>t</a:t>
            </a:r>
            <a:r>
              <a:rPr lang="en-US" sz="2400" dirty="0" smtClean="0"/>
              <a:t>ext</a:t>
            </a:r>
          </a:p>
          <a:p>
            <a:pPr marL="137160" indent="0">
              <a:spcBef>
                <a:spcPts val="3000"/>
              </a:spcBef>
              <a:buNone/>
            </a:pPr>
            <a:r>
              <a:rPr lang="en-US" sz="2400" b="1" dirty="0"/>
              <a:t>Resources with Step Sets:</a:t>
            </a:r>
          </a:p>
          <a:p>
            <a:pPr marL="137160" indent="0">
              <a:buNone/>
            </a:pPr>
            <a:r>
              <a:rPr lang="en-US" sz="2400" u="sng" dirty="0">
                <a:hlinkClick r:id="rId3"/>
              </a:rPr>
              <a:t>Web Aim - Alt Text Basics</a:t>
            </a:r>
            <a:endParaRPr lang="en-US" sz="2400" dirty="0"/>
          </a:p>
          <a:p>
            <a:pPr marL="137160" indent="0">
              <a:buNone/>
            </a:pPr>
            <a:r>
              <a:rPr lang="en-US" sz="2400" u="sng" dirty="0">
                <a:hlinkClick r:id="rId4"/>
              </a:rPr>
              <a:t>Adding Alt Text Tutorials</a:t>
            </a:r>
            <a:endParaRPr lang="en-US" sz="2400" dirty="0"/>
          </a:p>
          <a:p>
            <a:pPr marL="137160" indent="0">
              <a:spcBef>
                <a:spcPts val="2400"/>
              </a:spcBef>
              <a:buNone/>
            </a:pPr>
            <a:r>
              <a:rPr lang="en-US" sz="2400" b="1" dirty="0" smtClean="0"/>
              <a:t>Videos</a:t>
            </a:r>
            <a:r>
              <a:rPr lang="en-US" sz="2400" b="1" dirty="0"/>
              <a:t>:</a:t>
            </a:r>
          </a:p>
          <a:p>
            <a:pPr marL="137160" indent="0" fontAlgn="base">
              <a:buNone/>
            </a:pPr>
            <a:r>
              <a:rPr lang="en-US" sz="2400" u="sng" dirty="0">
                <a:hlinkClick r:id="rId5"/>
              </a:rPr>
              <a:t>Adding Alternative Text to Images in Word &amp; PowerPoint</a:t>
            </a:r>
            <a:endParaRPr lang="en-US" sz="2400" dirty="0"/>
          </a:p>
          <a:p>
            <a:pPr marL="137160" indent="0" fontAlgn="base">
              <a:buNone/>
            </a:pPr>
            <a:r>
              <a:rPr lang="en-US" sz="2400" u="sng" dirty="0">
                <a:hlinkClick r:id="rId6"/>
              </a:rPr>
              <a:t>Composing Meaningful Alternative Text</a:t>
            </a:r>
            <a:endParaRPr lang="en-US" sz="2400" dirty="0"/>
          </a:p>
          <a:p>
            <a:pPr marL="137160" indent="0" fontAlgn="base">
              <a:buNone/>
            </a:pPr>
            <a:r>
              <a:rPr lang="en-US" sz="2400" u="sng" dirty="0">
                <a:hlinkClick r:id="rId7"/>
              </a:rPr>
              <a:t>Adding Alternate Text to an Image in a PDF in Adobe Acrobat </a:t>
            </a:r>
            <a:r>
              <a:rPr lang="en-US" sz="2400" u="sng" dirty="0" smtClean="0">
                <a:hlinkClick r:id="rId7"/>
              </a:rPr>
              <a:t>Pro</a:t>
            </a:r>
            <a:endParaRPr lang="en-US" sz="2400" dirty="0"/>
          </a:p>
        </p:txBody>
      </p:sp>
    </p:spTree>
    <p:extLst>
      <p:ext uri="{BB962C8B-B14F-4D97-AF65-F5344CB8AC3E}">
        <p14:creationId xmlns:p14="http://schemas.microsoft.com/office/powerpoint/2010/main" val="25136734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 name="Title 1"/>
          <p:cNvSpPr>
            <a:spLocks noGrp="1"/>
          </p:cNvSpPr>
          <p:nvPr>
            <p:ph type="title"/>
          </p:nvPr>
        </p:nvSpPr>
        <p:spPr>
          <a:xfrm>
            <a:off x="1911891" y="385548"/>
            <a:ext cx="7592327" cy="763560"/>
          </a:xfrm>
        </p:spPr>
        <p:txBody>
          <a:bodyPr>
            <a:noAutofit/>
          </a:bodyPr>
          <a:lstStyle/>
          <a:p>
            <a:r>
              <a:rPr lang="en" sz="4800" dirty="0">
                <a:latin typeface="Verdana"/>
                <a:ea typeface="Verdana"/>
                <a:cs typeface="Verdana"/>
                <a:sym typeface="Verdana"/>
              </a:rPr>
              <a:t>Table/Partner Share</a:t>
            </a:r>
            <a:endParaRPr lang="en-US" sz="4800" dirty="0"/>
          </a:p>
        </p:txBody>
      </p:sp>
      <p:sp>
        <p:nvSpPr>
          <p:cNvPr id="276" name="Google Shape;276;p45"/>
          <p:cNvSpPr txBox="1">
            <a:spLocks noGrp="1"/>
          </p:cNvSpPr>
          <p:nvPr>
            <p:ph type="body" idx="1"/>
          </p:nvPr>
        </p:nvSpPr>
        <p:spPr>
          <a:xfrm>
            <a:off x="1496290" y="2030785"/>
            <a:ext cx="9434946" cy="2194852"/>
          </a:xfrm>
          <a:prstGeom prst="rect">
            <a:avLst/>
          </a:prstGeom>
          <a:noFill/>
          <a:ln>
            <a:noFill/>
          </a:ln>
        </p:spPr>
        <p:txBody>
          <a:bodyPr spcFirstLastPara="1" vert="horz" wrap="square" lIns="109710" tIns="109710" rIns="109710" bIns="109710" rtlCol="0" anchor="t" anchorCtr="0">
            <a:noAutofit/>
          </a:bodyPr>
          <a:lstStyle/>
          <a:p>
            <a:pPr marL="0" indent="0">
              <a:spcAft>
                <a:spcPts val="1920"/>
              </a:spcAft>
              <a:buNone/>
            </a:pPr>
            <a:r>
              <a:rPr lang="en" sz="3600" dirty="0">
                <a:solidFill>
                  <a:srgbClr val="000000"/>
                </a:solidFill>
                <a:latin typeface="Verdana"/>
                <a:ea typeface="Verdana"/>
                <a:cs typeface="Verdana"/>
                <a:sym typeface="Verdana"/>
              </a:rPr>
              <a:t>Share with a partner the stations that you visited any learning goal(s) that were created in your short dive.</a:t>
            </a:r>
            <a:endParaRPr sz="3600" dirty="0">
              <a:solidFill>
                <a:srgbClr val="000000"/>
              </a:solidFill>
              <a:latin typeface="Verdana"/>
              <a:ea typeface="Verdana"/>
              <a:cs typeface="Verdana"/>
              <a:sym typeface="Verdana"/>
            </a:endParaRPr>
          </a:p>
        </p:txBody>
      </p:sp>
    </p:spTree>
    <p:extLst>
      <p:ext uri="{BB962C8B-B14F-4D97-AF65-F5344CB8AC3E}">
        <p14:creationId xmlns:p14="http://schemas.microsoft.com/office/powerpoint/2010/main" val="1897472580"/>
      </p:ext>
    </p:extLst>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 name="Title 1"/>
          <p:cNvSpPr>
            <a:spLocks noGrp="1"/>
          </p:cNvSpPr>
          <p:nvPr>
            <p:ph type="title"/>
          </p:nvPr>
        </p:nvSpPr>
        <p:spPr>
          <a:xfrm>
            <a:off x="415600" y="55486"/>
            <a:ext cx="11360800" cy="763560"/>
          </a:xfrm>
        </p:spPr>
        <p:txBody>
          <a:bodyPr>
            <a:noAutofit/>
          </a:bodyPr>
          <a:lstStyle/>
          <a:p>
            <a:pPr algn="ctr"/>
            <a:r>
              <a:rPr lang="en" sz="4400" dirty="0" smtClean="0">
                <a:sym typeface="Verdana"/>
              </a:rPr>
              <a:t>All means all! </a:t>
            </a:r>
            <a:endParaRPr lang="en-US" sz="4400" dirty="0"/>
          </a:p>
        </p:txBody>
      </p:sp>
      <p:pic>
        <p:nvPicPr>
          <p:cNvPr id="283" name="Skip Stahl image lined to video" descr="Skip Stahl talks about the intersection of UDL and accessibility">
            <a:hlinkClick r:id="rId3"/>
          </p:cNvPr>
          <p:cNvPicPr preferRelativeResize="0"/>
          <p:nvPr/>
        </p:nvPicPr>
        <p:blipFill>
          <a:blip r:embed="rId4">
            <a:alphaModFix/>
          </a:blip>
          <a:stretch>
            <a:fillRect/>
          </a:stretch>
        </p:blipFill>
        <p:spPr>
          <a:xfrm>
            <a:off x="2786982" y="872834"/>
            <a:ext cx="6863030" cy="5147264"/>
          </a:xfrm>
          <a:prstGeom prst="rect">
            <a:avLst/>
          </a:prstGeom>
          <a:noFill/>
          <a:ln>
            <a:noFill/>
          </a:ln>
        </p:spPr>
      </p:pic>
      <p:sp>
        <p:nvSpPr>
          <p:cNvPr id="4" name="Text Placeholder 3"/>
          <p:cNvSpPr>
            <a:spLocks noGrp="1"/>
          </p:cNvSpPr>
          <p:nvPr>
            <p:ph type="body" idx="1"/>
          </p:nvPr>
        </p:nvSpPr>
        <p:spPr>
          <a:xfrm>
            <a:off x="0" y="6202762"/>
            <a:ext cx="12192000" cy="614895"/>
          </a:xfrm>
        </p:spPr>
        <p:txBody>
          <a:bodyPr/>
          <a:lstStyle/>
          <a:p>
            <a:pPr marL="137160" indent="0" algn="ctr">
              <a:buNone/>
            </a:pPr>
            <a:r>
              <a:rPr lang="en-US" dirty="0">
                <a:solidFill>
                  <a:schemeClr val="accent1"/>
                </a:solidFill>
                <a:highlight>
                  <a:srgbClr val="FFFFFF"/>
                </a:highlight>
                <a:uFill>
                  <a:noFill/>
                </a:uFill>
                <a:latin typeface="Verdana"/>
                <a:ea typeface="Verdana"/>
                <a:cs typeface="Verdana"/>
                <a:sym typeface="Verdana"/>
                <a:hlinkClick r:id="rId5"/>
              </a:rPr>
              <a:t>Accessibility and UDL - Skip Stahl talks about the intersection of UDL and accessibility</a:t>
            </a:r>
            <a:r>
              <a:rPr lang="en-US" dirty="0" smtClean="0">
                <a:solidFill>
                  <a:schemeClr val="accent1"/>
                </a:solidFill>
                <a:highlight>
                  <a:srgbClr val="FFFFFF"/>
                </a:highlight>
                <a:uFill>
                  <a:noFill/>
                </a:uFill>
                <a:latin typeface="Verdana"/>
                <a:ea typeface="Verdana"/>
                <a:cs typeface="Verdana"/>
                <a:sym typeface="Verdana"/>
                <a:hlinkClick r:id="rId5"/>
              </a:rPr>
              <a:t>.</a:t>
            </a:r>
            <a:endParaRPr lang="en-US" dirty="0">
              <a:solidFill>
                <a:schemeClr val="accent1"/>
              </a:solidFill>
              <a:highlight>
                <a:srgbClr val="FFFFFF"/>
              </a:highlight>
              <a:latin typeface="Verdana"/>
              <a:ea typeface="Verdana"/>
              <a:cs typeface="Verdana"/>
              <a:sym typeface="Verdana"/>
            </a:endParaRPr>
          </a:p>
        </p:txBody>
      </p:sp>
    </p:spTree>
    <p:extLst>
      <p:ext uri="{BB962C8B-B14F-4D97-AF65-F5344CB8AC3E}">
        <p14:creationId xmlns:p14="http://schemas.microsoft.com/office/powerpoint/2010/main" val="4052061363"/>
      </p:ext>
    </p:extLst>
  </p:cSld>
  <p:clrMapOvr>
    <a:masterClrMapping/>
  </p:clrMapOvr>
  <mc:AlternateContent xmlns:mc="http://schemas.openxmlformats.org/markup-compatibility/2006" xmlns:p14="http://schemas.microsoft.com/office/powerpoint/2010/main">
    <mc:Choice Requires="p14">
      <p:transition spd="slow">
        <p14:flip dir="l"/>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4095" y="2111189"/>
            <a:ext cx="4585447" cy="3738282"/>
          </a:xfrm>
        </p:spPr>
        <p:txBody>
          <a:bodyPr>
            <a:noAutofit/>
          </a:bodyPr>
          <a:lstStyle/>
          <a:p>
            <a:r>
              <a:rPr lang="en-US" sz="4400" dirty="0">
                <a:solidFill>
                  <a:schemeClr val="tx1"/>
                </a:solidFill>
                <a:latin typeface="Verdana" panose="020B0604030504040204" pitchFamily="34" charset="0"/>
                <a:ea typeface="Verdana" panose="020B0604030504040204" pitchFamily="34" charset="0"/>
              </a:rPr>
              <a:t>What we have Faced in eLearning</a:t>
            </a:r>
            <a:r>
              <a:rPr lang="en-US" sz="4400" dirty="0">
                <a:latin typeface="Verdana" panose="020B0604030504040204" pitchFamily="34" charset="0"/>
                <a:ea typeface="Verdana" panose="020B0604030504040204" pitchFamily="34" charset="0"/>
              </a:rPr>
              <a:t>	</a:t>
            </a:r>
          </a:p>
        </p:txBody>
      </p:sp>
      <p:pic>
        <p:nvPicPr>
          <p:cNvPr id="4" name="Content Placeholder 3" descr="Alt text; color contrast; keyboard accessible and keyboard traps; tab order not logical; magnification to 200%; page titles are uniques and descriptiv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30150" y="108329"/>
            <a:ext cx="6567761" cy="5929400"/>
          </a:xfrm>
        </p:spPr>
      </p:pic>
    </p:spTree>
    <p:extLst>
      <p:ext uri="{BB962C8B-B14F-4D97-AF65-F5344CB8AC3E}">
        <p14:creationId xmlns:p14="http://schemas.microsoft.com/office/powerpoint/2010/main" val="30254248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0307" y="2043953"/>
            <a:ext cx="4585448" cy="3307976"/>
          </a:xfrm>
        </p:spPr>
        <p:txBody>
          <a:bodyPr>
            <a:normAutofit/>
          </a:bodyPr>
          <a:lstStyle/>
          <a:p>
            <a:r>
              <a:rPr lang="en-US" sz="4400" dirty="0" smtClean="0"/>
              <a:t>What we have faced in eLearning, Continued</a:t>
            </a:r>
            <a:endParaRPr lang="en-US" sz="4400" dirty="0"/>
          </a:p>
        </p:txBody>
      </p:sp>
      <p:pic>
        <p:nvPicPr>
          <p:cNvPr id="10" name="Content Placeholder 9" descr="Unclear context - &quot;Click here&quot; and &quot;More&quot;; logical headings and links; relying on color alone or other senses such as sound; closed captions; using screen readers - paying attention to how you write; create accessible template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218260" y="166967"/>
            <a:ext cx="6413442" cy="5790080"/>
          </a:xfrm>
        </p:spPr>
      </p:pic>
    </p:spTree>
    <p:extLst>
      <p:ext uri="{BB962C8B-B14F-4D97-AF65-F5344CB8AC3E}">
        <p14:creationId xmlns:p14="http://schemas.microsoft.com/office/powerpoint/2010/main" val="1501675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8964FF-ADA6-4897-BC6C-FE7E60F470A8}"/>
              </a:ext>
            </a:extLst>
          </p:cNvPr>
          <p:cNvSpPr>
            <a:spLocks noGrp="1"/>
          </p:cNvSpPr>
          <p:nvPr>
            <p:ph type="title"/>
          </p:nvPr>
        </p:nvSpPr>
        <p:spPr/>
        <p:txBody>
          <a:bodyPr>
            <a:normAutofit/>
          </a:bodyPr>
          <a:lstStyle/>
          <a:p>
            <a:r>
              <a:rPr lang="en-US" sz="4400" dirty="0">
                <a:latin typeface="Verdana" panose="020B0604030504040204" pitchFamily="34" charset="0"/>
                <a:ea typeface="Verdana" panose="020B0604030504040204" pitchFamily="34" charset="0"/>
              </a:rPr>
              <a:t>Unclear Link Text</a:t>
            </a:r>
          </a:p>
        </p:txBody>
      </p:sp>
      <p:sp>
        <p:nvSpPr>
          <p:cNvPr id="3" name="Content Placeholder 2">
            <a:extLst>
              <a:ext uri="{FF2B5EF4-FFF2-40B4-BE49-F238E27FC236}">
                <a16:creationId xmlns:a16="http://schemas.microsoft.com/office/drawing/2014/main" xmlns="" id="{580FDCA4-23D9-44FF-92D3-82D1BD9BA3AB}"/>
              </a:ext>
            </a:extLst>
          </p:cNvPr>
          <p:cNvSpPr>
            <a:spLocks noGrp="1"/>
          </p:cNvSpPr>
          <p:nvPr>
            <p:ph idx="1"/>
          </p:nvPr>
        </p:nvSpPr>
        <p:spPr>
          <a:xfrm>
            <a:off x="832757" y="2015732"/>
            <a:ext cx="10417629" cy="4037749"/>
          </a:xfrm>
        </p:spPr>
        <p:txBody>
          <a:bodyPr>
            <a:noAutofit/>
          </a:bodyPr>
          <a:lstStyle/>
          <a:p>
            <a:pPr lvl="0">
              <a:lnSpc>
                <a:spcPct val="100000"/>
              </a:lnSpc>
              <a:spcBef>
                <a:spcPts val="1800"/>
              </a:spcBef>
              <a:buClr>
                <a:srgbClr val="990000"/>
              </a:buClr>
              <a:buSzPct val="100000"/>
              <a:buFont typeface="Wingdings 2" pitchFamily="18" charset="2"/>
              <a:buChar char="¡"/>
              <a:defRPr/>
            </a:pPr>
            <a:r>
              <a:rPr lang="en-US" sz="2800" b="1" dirty="0">
                <a:solidFill>
                  <a:srgbClr val="333333"/>
                </a:solidFill>
                <a:latin typeface="Verdana" panose="020B0604030504040204" pitchFamily="34" charset="0"/>
                <a:ea typeface="Verdana" panose="020B0604030504040204" pitchFamily="34" charset="0"/>
                <a:cs typeface="Verdana" panose="020B0604030504040204" pitchFamily="34" charset="0"/>
              </a:rPr>
              <a:t>Avoid </a:t>
            </a:r>
          </a:p>
          <a:p>
            <a:pPr lvl="1" indent="-457200">
              <a:lnSpc>
                <a:spcPct val="100000"/>
              </a:lnSpc>
              <a:spcBef>
                <a:spcPts val="600"/>
              </a:spcBef>
              <a:buSzPct val="100000"/>
              <a:defRPr/>
            </a:pPr>
            <a:r>
              <a:rPr lang="en-US" sz="2800" dirty="0">
                <a:solidFill>
                  <a:srgbClr val="333333"/>
                </a:solidFill>
                <a:latin typeface="Verdana" panose="020B0604030504040204" pitchFamily="34" charset="0"/>
                <a:ea typeface="Verdana" panose="020B0604030504040204" pitchFamily="34" charset="0"/>
                <a:cs typeface="Verdana" panose="020B0604030504040204" pitchFamily="34" charset="0"/>
              </a:rPr>
              <a:t>For more information about accessibility, click </a:t>
            </a:r>
            <a:r>
              <a:rPr lang="en-US" sz="2800" b="1" u="sng" dirty="0">
                <a:solidFill>
                  <a:srgbClr val="000090"/>
                </a:solidFill>
                <a:latin typeface="Verdana" panose="020B0604030504040204" pitchFamily="34" charset="0"/>
                <a:ea typeface="Verdana" panose="020B0604030504040204" pitchFamily="34" charset="0"/>
                <a:cs typeface="Verdana" panose="020B0604030504040204" pitchFamily="34" charset="0"/>
              </a:rPr>
              <a:t>here</a:t>
            </a:r>
          </a:p>
          <a:p>
            <a:pPr lvl="1" indent="-457200">
              <a:lnSpc>
                <a:spcPct val="100000"/>
              </a:lnSpc>
              <a:spcBef>
                <a:spcPts val="600"/>
              </a:spcBef>
              <a:buSzPct val="100000"/>
              <a:defRPr/>
            </a:pPr>
            <a:r>
              <a:rPr lang="en-US" sz="28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Or learn </a:t>
            </a:r>
            <a:r>
              <a:rPr lang="en-US" sz="2800" b="1" u="sng" dirty="0">
                <a:solidFill>
                  <a:srgbClr val="000090"/>
                </a:solidFill>
                <a:latin typeface="Verdana" panose="020B0604030504040204" pitchFamily="34" charset="0"/>
                <a:ea typeface="Verdana" panose="020B0604030504040204" pitchFamily="34" charset="0"/>
                <a:cs typeface="Verdana" panose="020B0604030504040204" pitchFamily="34" charset="0"/>
              </a:rPr>
              <a:t>more</a:t>
            </a:r>
            <a:r>
              <a:rPr lang="en-US" sz="28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 or click</a:t>
            </a:r>
            <a:r>
              <a:rPr lang="en-US" sz="2800" b="1" dirty="0">
                <a:solidFill>
                  <a:srgbClr val="000090"/>
                </a:solidFill>
                <a:latin typeface="Verdana" panose="020B0604030504040204" pitchFamily="34" charset="0"/>
                <a:ea typeface="Verdana" panose="020B0604030504040204" pitchFamily="34" charset="0"/>
                <a:cs typeface="Verdana" panose="020B0604030504040204" pitchFamily="34" charset="0"/>
              </a:rPr>
              <a:t> </a:t>
            </a:r>
            <a:r>
              <a:rPr lang="en-US" sz="2800" b="1" u="sng" dirty="0">
                <a:solidFill>
                  <a:srgbClr val="000090"/>
                </a:solidFill>
                <a:latin typeface="Verdana" panose="020B0604030504040204" pitchFamily="34" charset="0"/>
                <a:ea typeface="Verdana" panose="020B0604030504040204" pitchFamily="34" charset="0"/>
                <a:cs typeface="Verdana" panose="020B0604030504040204" pitchFamily="34" charset="0"/>
              </a:rPr>
              <a:t>here</a:t>
            </a:r>
            <a:r>
              <a:rPr lang="en-US" sz="2800" b="1" dirty="0">
                <a:solidFill>
                  <a:srgbClr val="000090"/>
                </a:solidFill>
                <a:latin typeface="Verdana" panose="020B0604030504040204" pitchFamily="34" charset="0"/>
                <a:ea typeface="Verdana" panose="020B0604030504040204" pitchFamily="34" charset="0"/>
                <a:cs typeface="Verdana" panose="020B0604030504040204" pitchFamily="34" charset="0"/>
              </a:rPr>
              <a:t>, </a:t>
            </a:r>
            <a:r>
              <a:rPr lang="en-US" sz="2800" b="1" u="sng" dirty="0">
                <a:solidFill>
                  <a:srgbClr val="000090"/>
                </a:solidFill>
                <a:latin typeface="Verdana" panose="020B0604030504040204" pitchFamily="34" charset="0"/>
                <a:ea typeface="Verdana" panose="020B0604030504040204" pitchFamily="34" charset="0"/>
                <a:cs typeface="Verdana" panose="020B0604030504040204" pitchFamily="34" charset="0"/>
              </a:rPr>
              <a:t>here</a:t>
            </a:r>
            <a:r>
              <a:rPr lang="en-US" sz="2800" b="1" dirty="0">
                <a:solidFill>
                  <a:srgbClr val="000090"/>
                </a:solidFill>
                <a:latin typeface="Verdana" panose="020B0604030504040204" pitchFamily="34" charset="0"/>
                <a:ea typeface="Verdana" panose="020B0604030504040204" pitchFamily="34" charset="0"/>
                <a:cs typeface="Verdana" panose="020B0604030504040204" pitchFamily="34" charset="0"/>
              </a:rPr>
              <a:t> </a:t>
            </a:r>
            <a:r>
              <a:rPr lang="en-US" sz="28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and</a:t>
            </a:r>
            <a:r>
              <a:rPr lang="en-US" sz="2800" b="1" dirty="0">
                <a:solidFill>
                  <a:srgbClr val="000090"/>
                </a:solidFill>
                <a:latin typeface="Verdana" panose="020B0604030504040204" pitchFamily="34" charset="0"/>
                <a:ea typeface="Verdana" panose="020B0604030504040204" pitchFamily="34" charset="0"/>
                <a:cs typeface="Verdana" panose="020B0604030504040204" pitchFamily="34" charset="0"/>
              </a:rPr>
              <a:t> </a:t>
            </a:r>
            <a:r>
              <a:rPr lang="en-US" sz="2800" b="1" u="sng" dirty="0">
                <a:solidFill>
                  <a:srgbClr val="000090"/>
                </a:solidFill>
                <a:latin typeface="Verdana" panose="020B0604030504040204" pitchFamily="34" charset="0"/>
                <a:ea typeface="Verdana" panose="020B0604030504040204" pitchFamily="34" charset="0"/>
                <a:cs typeface="Verdana" panose="020B0604030504040204" pitchFamily="34" charset="0"/>
              </a:rPr>
              <a:t>here</a:t>
            </a:r>
          </a:p>
          <a:p>
            <a:pPr lvl="0">
              <a:lnSpc>
                <a:spcPct val="100000"/>
              </a:lnSpc>
              <a:spcBef>
                <a:spcPts val="1800"/>
              </a:spcBef>
              <a:buClr>
                <a:srgbClr val="990000"/>
              </a:buClr>
              <a:buSzPct val="100000"/>
              <a:buFont typeface="Wingdings 2" pitchFamily="18" charset="2"/>
              <a:buChar char="¡"/>
              <a:defRPr/>
            </a:pPr>
            <a:r>
              <a:rPr lang="en-US" sz="2800" b="1" dirty="0">
                <a:solidFill>
                  <a:srgbClr val="333333"/>
                </a:solidFill>
                <a:latin typeface="Verdana" panose="020B0604030504040204" pitchFamily="34" charset="0"/>
                <a:ea typeface="Verdana" panose="020B0604030504040204" pitchFamily="34" charset="0"/>
                <a:cs typeface="Verdana" panose="020B0604030504040204" pitchFamily="34" charset="0"/>
              </a:rPr>
              <a:t>Why is this a problem</a:t>
            </a:r>
          </a:p>
          <a:p>
            <a:pPr lvl="1" indent="-457200">
              <a:lnSpc>
                <a:spcPct val="100000"/>
              </a:lnSpc>
              <a:spcBef>
                <a:spcPts val="600"/>
              </a:spcBef>
              <a:buSzPct val="100000"/>
              <a:defRPr/>
            </a:pPr>
            <a:r>
              <a:rPr lang="en-US" sz="2800" dirty="0">
                <a:solidFill>
                  <a:srgbClr val="333333"/>
                </a:solidFill>
                <a:latin typeface="Verdana" panose="020B0604030504040204" pitchFamily="34" charset="0"/>
                <a:ea typeface="Verdana" panose="020B0604030504040204" pitchFamily="34" charset="0"/>
                <a:cs typeface="Verdana" panose="020B0604030504040204" pitchFamily="34" charset="0"/>
              </a:rPr>
              <a:t>Screen readers search for/scroll through links</a:t>
            </a:r>
          </a:p>
          <a:p>
            <a:pPr lvl="1" indent="-457200">
              <a:lnSpc>
                <a:spcPct val="100000"/>
              </a:lnSpc>
              <a:spcBef>
                <a:spcPts val="600"/>
              </a:spcBef>
              <a:buSzPct val="100000"/>
              <a:defRPr/>
            </a:pPr>
            <a:r>
              <a:rPr lang="en-US" sz="2800" dirty="0">
                <a:solidFill>
                  <a:srgbClr val="333333"/>
                </a:solidFill>
                <a:latin typeface="Verdana" panose="020B0604030504040204" pitchFamily="34" charset="0"/>
                <a:ea typeface="Verdana" panose="020B0604030504040204" pitchFamily="34" charset="0"/>
                <a:cs typeface="Verdana" panose="020B0604030504040204" pitchFamily="34" charset="0"/>
              </a:rPr>
              <a:t>“</a:t>
            </a:r>
            <a:r>
              <a:rPr lang="en-US" sz="2800" b="1" dirty="0">
                <a:solidFill>
                  <a:srgbClr val="000090"/>
                </a:solidFill>
                <a:latin typeface="Verdana" panose="020B0604030504040204" pitchFamily="34" charset="0"/>
                <a:ea typeface="Verdana" panose="020B0604030504040204" pitchFamily="34" charset="0"/>
                <a:cs typeface="Verdana" panose="020B0604030504040204" pitchFamily="34" charset="0"/>
              </a:rPr>
              <a:t>Here</a:t>
            </a:r>
            <a:r>
              <a:rPr lang="en-US" sz="2800" dirty="0">
                <a:solidFill>
                  <a:srgbClr val="333333"/>
                </a:solidFill>
                <a:latin typeface="Verdana" panose="020B0604030504040204" pitchFamily="34" charset="0"/>
                <a:ea typeface="Verdana" panose="020B0604030504040204" pitchFamily="34" charset="0"/>
                <a:cs typeface="Verdana" panose="020B0604030504040204" pitchFamily="34" charset="0"/>
              </a:rPr>
              <a:t>” is small (hard to find) and ambiguous</a:t>
            </a:r>
          </a:p>
        </p:txBody>
      </p:sp>
    </p:spTree>
    <p:extLst>
      <p:ext uri="{BB962C8B-B14F-4D97-AF65-F5344CB8AC3E}">
        <p14:creationId xmlns:p14="http://schemas.microsoft.com/office/powerpoint/2010/main" val="10270093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3AFC7A-5AE6-4218-BFBB-988DD47E22BC}"/>
              </a:ext>
            </a:extLst>
          </p:cNvPr>
          <p:cNvSpPr>
            <a:spLocks noGrp="1"/>
          </p:cNvSpPr>
          <p:nvPr>
            <p:ph type="title"/>
          </p:nvPr>
        </p:nvSpPr>
        <p:spPr>
          <a:xfrm>
            <a:off x="126610" y="804889"/>
            <a:ext cx="11830928" cy="1059305"/>
          </a:xfrm>
        </p:spPr>
        <p:txBody>
          <a:bodyPr>
            <a:noAutofit/>
          </a:bodyPr>
          <a:lstStyle/>
          <a:p>
            <a:r>
              <a:rPr lang="en-US" sz="4400" dirty="0">
                <a:latin typeface="Verdana" panose="020B0604030504040204" pitchFamily="34" charset="0"/>
                <a:ea typeface="Verdana" panose="020B0604030504040204" pitchFamily="34" charset="0"/>
              </a:rPr>
              <a:t>Scanning Links on Screen Readers</a:t>
            </a:r>
          </a:p>
        </p:txBody>
      </p:sp>
      <p:pic>
        <p:nvPicPr>
          <p:cNvPr id="5" name="Voice Over" descr="VoiceOver for macOS showing Links.">
            <a:extLst>
              <a:ext uri="{FF2B5EF4-FFF2-40B4-BE49-F238E27FC236}">
                <a16:creationId xmlns:a16="http://schemas.microsoft.com/office/drawing/2014/main" xmlns="" id="{1AB805EE-A4F9-49C8-AEC6-C68CD9FFF011}"/>
              </a:ext>
            </a:extLst>
          </p:cNvPr>
          <p:cNvPicPr>
            <a:picLocks noGrp="1" noChangeAspect="1"/>
          </p:cNvPicPr>
          <p:nvPr>
            <p:ph sz="half" idx="1"/>
          </p:nvPr>
        </p:nvPicPr>
        <p:blipFill rotWithShape="1">
          <a:blip r:embed="rId3"/>
          <a:srcRect l="11920" t="6507" r="10758" b="2486"/>
          <a:stretch/>
        </p:blipFill>
        <p:spPr>
          <a:xfrm>
            <a:off x="395149" y="1926664"/>
            <a:ext cx="5250908" cy="3879049"/>
          </a:xfrm>
          <a:prstGeom prst="rect">
            <a:avLst/>
          </a:prstGeom>
        </p:spPr>
      </p:pic>
      <p:sp>
        <p:nvSpPr>
          <p:cNvPr id="3" name="TextVoiceOver"/>
          <p:cNvSpPr txBox="1"/>
          <p:nvPr/>
        </p:nvSpPr>
        <p:spPr>
          <a:xfrm>
            <a:off x="1454735" y="6262255"/>
            <a:ext cx="2951018" cy="374072"/>
          </a:xfrm>
          <a:prstGeom prst="rect">
            <a:avLst/>
          </a:prstGeom>
          <a:solidFill>
            <a:schemeClr val="bg1"/>
          </a:solidFill>
        </p:spPr>
        <p:txBody>
          <a:bodyPr wrap="square" rtlCol="0">
            <a:spAutoFit/>
          </a:bodyPr>
          <a:lstStyle/>
          <a:p>
            <a:r>
              <a:rPr lang="en-US" dirty="0" smtClean="0"/>
              <a:t>Voice Over Screen Reader</a:t>
            </a:r>
            <a:endParaRPr lang="en-US" dirty="0"/>
          </a:p>
        </p:txBody>
      </p:sp>
      <p:pic>
        <p:nvPicPr>
          <p:cNvPr id="6" name="JAWS" descr="JAWS for Windows showing Links.">
            <a:extLst>
              <a:ext uri="{FF2B5EF4-FFF2-40B4-BE49-F238E27FC236}">
                <a16:creationId xmlns:a16="http://schemas.microsoft.com/office/drawing/2014/main" xmlns="" id="{EDC9FF3B-47BA-4E0B-B773-82E9EDA9BA91}"/>
              </a:ext>
            </a:extLst>
          </p:cNvPr>
          <p:cNvPicPr>
            <a:picLocks noGrp="1" noChangeAspect="1"/>
          </p:cNvPicPr>
          <p:nvPr>
            <p:ph sz="half" idx="2"/>
          </p:nvPr>
        </p:nvPicPr>
        <p:blipFill>
          <a:blip r:embed="rId4"/>
          <a:stretch>
            <a:fillRect/>
          </a:stretch>
        </p:blipFill>
        <p:spPr>
          <a:xfrm>
            <a:off x="6413500" y="2156522"/>
            <a:ext cx="4645025" cy="3164081"/>
          </a:xfrm>
          <a:prstGeom prst="rect">
            <a:avLst/>
          </a:prstGeom>
        </p:spPr>
      </p:pic>
      <p:sp>
        <p:nvSpPr>
          <p:cNvPr id="7" name="Text JAWS"/>
          <p:cNvSpPr txBox="1"/>
          <p:nvPr/>
        </p:nvSpPr>
        <p:spPr>
          <a:xfrm>
            <a:off x="7696592" y="6262255"/>
            <a:ext cx="2368866" cy="374072"/>
          </a:xfrm>
          <a:prstGeom prst="rect">
            <a:avLst/>
          </a:prstGeom>
          <a:solidFill>
            <a:schemeClr val="bg1"/>
          </a:solidFill>
        </p:spPr>
        <p:txBody>
          <a:bodyPr wrap="square" rtlCol="0">
            <a:spAutoFit/>
          </a:bodyPr>
          <a:lstStyle/>
          <a:p>
            <a:r>
              <a:rPr lang="en-US" dirty="0" smtClean="0"/>
              <a:t>JAWS Screen Reader</a:t>
            </a:r>
            <a:endParaRPr lang="en-US" dirty="0"/>
          </a:p>
        </p:txBody>
      </p:sp>
    </p:spTree>
    <p:extLst>
      <p:ext uri="{BB962C8B-B14F-4D97-AF65-F5344CB8AC3E}">
        <p14:creationId xmlns:p14="http://schemas.microsoft.com/office/powerpoint/2010/main" val="36439650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3AFC7A-5AE6-4218-BFBB-988DD47E22BC}"/>
              </a:ext>
            </a:extLst>
          </p:cNvPr>
          <p:cNvSpPr>
            <a:spLocks noGrp="1"/>
          </p:cNvSpPr>
          <p:nvPr>
            <p:ph type="title"/>
          </p:nvPr>
        </p:nvSpPr>
        <p:spPr>
          <a:xfrm>
            <a:off x="1449217" y="804889"/>
            <a:ext cx="10072223" cy="1059305"/>
          </a:xfrm>
        </p:spPr>
        <p:txBody>
          <a:bodyPr>
            <a:noAutofit/>
          </a:bodyPr>
          <a:lstStyle/>
          <a:p>
            <a:r>
              <a:rPr lang="en-US" sz="4400" dirty="0">
                <a:latin typeface="Verdana" panose="020B0604030504040204" pitchFamily="34" charset="0"/>
                <a:ea typeface="Verdana" panose="020B0604030504040204" pitchFamily="34" charset="0"/>
              </a:rPr>
              <a:t>Headings on Screen Readers</a:t>
            </a:r>
          </a:p>
        </p:txBody>
      </p:sp>
      <p:pic>
        <p:nvPicPr>
          <p:cNvPr id="7" name="Voice Over" descr="VoiceOver for macOS showing Headings.">
            <a:extLst>
              <a:ext uri="{FF2B5EF4-FFF2-40B4-BE49-F238E27FC236}">
                <a16:creationId xmlns:a16="http://schemas.microsoft.com/office/drawing/2014/main" xmlns="" id="{26C61DEF-CCCA-488C-AD6F-29E2FCE77116}"/>
              </a:ext>
            </a:extLst>
          </p:cNvPr>
          <p:cNvPicPr>
            <a:picLocks noGrp="1" noChangeAspect="1"/>
          </p:cNvPicPr>
          <p:nvPr>
            <p:ph sz="half" idx="1"/>
          </p:nvPr>
        </p:nvPicPr>
        <p:blipFill>
          <a:blip r:embed="rId3"/>
          <a:stretch>
            <a:fillRect/>
          </a:stretch>
        </p:blipFill>
        <p:spPr>
          <a:xfrm>
            <a:off x="1449217" y="2017713"/>
            <a:ext cx="2670644" cy="3904975"/>
          </a:xfrm>
          <a:prstGeom prst="rect">
            <a:avLst/>
          </a:prstGeom>
        </p:spPr>
      </p:pic>
      <p:sp>
        <p:nvSpPr>
          <p:cNvPr id="5" name="TextVoiceOver"/>
          <p:cNvSpPr txBox="1"/>
          <p:nvPr/>
        </p:nvSpPr>
        <p:spPr>
          <a:xfrm>
            <a:off x="1357751" y="6262255"/>
            <a:ext cx="2951018" cy="374072"/>
          </a:xfrm>
          <a:prstGeom prst="rect">
            <a:avLst/>
          </a:prstGeom>
          <a:solidFill>
            <a:schemeClr val="bg1"/>
          </a:solidFill>
        </p:spPr>
        <p:txBody>
          <a:bodyPr wrap="square" rtlCol="0">
            <a:spAutoFit/>
          </a:bodyPr>
          <a:lstStyle/>
          <a:p>
            <a:r>
              <a:rPr lang="en-US" dirty="0" smtClean="0"/>
              <a:t>Voice Over Screen Reader</a:t>
            </a:r>
            <a:endParaRPr lang="en-US" dirty="0"/>
          </a:p>
        </p:txBody>
      </p:sp>
      <p:pic>
        <p:nvPicPr>
          <p:cNvPr id="11" name="JAWS" descr="JAWS for Windows showing Headings.">
            <a:extLst>
              <a:ext uri="{FF2B5EF4-FFF2-40B4-BE49-F238E27FC236}">
                <a16:creationId xmlns:a16="http://schemas.microsoft.com/office/drawing/2014/main" xmlns="" id="{0D1D468A-C406-490B-ACC7-51BA301C74DD}"/>
              </a:ext>
            </a:extLst>
          </p:cNvPr>
          <p:cNvPicPr>
            <a:picLocks noGrp="1" noChangeAspect="1"/>
          </p:cNvPicPr>
          <p:nvPr>
            <p:ph sz="half" idx="2"/>
          </p:nvPr>
        </p:nvPicPr>
        <p:blipFill>
          <a:blip r:embed="rId4"/>
          <a:stretch>
            <a:fillRect/>
          </a:stretch>
        </p:blipFill>
        <p:spPr>
          <a:xfrm>
            <a:off x="5962315" y="2017713"/>
            <a:ext cx="4965439" cy="3898624"/>
          </a:xfrm>
          <a:prstGeom prst="rect">
            <a:avLst/>
          </a:prstGeom>
        </p:spPr>
      </p:pic>
      <p:sp>
        <p:nvSpPr>
          <p:cNvPr id="6" name="Text JAWS"/>
          <p:cNvSpPr txBox="1"/>
          <p:nvPr/>
        </p:nvSpPr>
        <p:spPr>
          <a:xfrm>
            <a:off x="7197815" y="6262255"/>
            <a:ext cx="2368866" cy="374072"/>
          </a:xfrm>
          <a:prstGeom prst="rect">
            <a:avLst/>
          </a:prstGeom>
          <a:solidFill>
            <a:schemeClr val="bg1"/>
          </a:solidFill>
        </p:spPr>
        <p:txBody>
          <a:bodyPr wrap="square" rtlCol="0">
            <a:spAutoFit/>
          </a:bodyPr>
          <a:lstStyle/>
          <a:p>
            <a:r>
              <a:rPr lang="en-US" dirty="0" smtClean="0"/>
              <a:t>JAWS Screen Reader</a:t>
            </a:r>
            <a:endParaRPr lang="en-US" dirty="0"/>
          </a:p>
        </p:txBody>
      </p:sp>
    </p:spTree>
    <p:extLst>
      <p:ext uri="{BB962C8B-B14F-4D97-AF65-F5344CB8AC3E}">
        <p14:creationId xmlns:p14="http://schemas.microsoft.com/office/powerpoint/2010/main" val="22343444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xmlns="" id="{1DF51685-7E10-4555-8461-590CE97B071A}"/>
              </a:ext>
            </a:extLst>
          </p:cNvPr>
          <p:cNvSpPr>
            <a:spLocks noGrp="1"/>
          </p:cNvSpPr>
          <p:nvPr>
            <p:ph type="title"/>
          </p:nvPr>
        </p:nvSpPr>
        <p:spPr>
          <a:xfrm>
            <a:off x="1451580" y="575915"/>
            <a:ext cx="6239178" cy="1049235"/>
          </a:xfrm>
        </p:spPr>
        <p:txBody>
          <a:bodyPr/>
          <a:lstStyle/>
          <a:p>
            <a:r>
              <a:rPr lang="en-US" dirty="0">
                <a:latin typeface="Verdana" panose="020B0604030504040204" pitchFamily="34" charset="0"/>
                <a:ea typeface="Verdana" panose="020B0604030504040204" pitchFamily="34" charset="0"/>
              </a:rPr>
              <a:t>Orange Back Button and Blue Next Button</a:t>
            </a:r>
            <a:endParaRPr lang="en-US" dirty="0"/>
          </a:p>
        </p:txBody>
      </p:sp>
      <p:pic>
        <p:nvPicPr>
          <p:cNvPr id="9" name="Colored Arrow/ no text" descr="Left and right arrows using color only to convey information.">
            <a:extLst>
              <a:ext uri="{FF2B5EF4-FFF2-40B4-BE49-F238E27FC236}">
                <a16:creationId xmlns:a16="http://schemas.microsoft.com/office/drawing/2014/main" xmlns="" id="{E9867BF8-2CB7-4DEB-B245-3A95844AE5A5}"/>
              </a:ext>
            </a:extLst>
          </p:cNvPr>
          <p:cNvPicPr>
            <a:picLocks noGrp="1" noChangeAspect="1"/>
          </p:cNvPicPr>
          <p:nvPr>
            <p:ph idx="1"/>
          </p:nvPr>
        </p:nvPicPr>
        <p:blipFill>
          <a:blip r:embed="rId2"/>
          <a:stretch>
            <a:fillRect/>
          </a:stretch>
        </p:blipFill>
        <p:spPr>
          <a:xfrm>
            <a:off x="1743075" y="2448608"/>
            <a:ext cx="3271838" cy="706660"/>
          </a:xfrm>
          <a:prstGeom prst="rect">
            <a:avLst/>
          </a:prstGeom>
        </p:spPr>
      </p:pic>
      <p:pic>
        <p:nvPicPr>
          <p:cNvPr id="11" name="Colored Arrows/Text" descr="Left and right arrows using color and text to convey information.">
            <a:extLst>
              <a:ext uri="{FF2B5EF4-FFF2-40B4-BE49-F238E27FC236}">
                <a16:creationId xmlns:a16="http://schemas.microsoft.com/office/drawing/2014/main" xmlns="" id="{C2DDD6F1-E650-4974-903B-BFEA9CBDC3F0}"/>
              </a:ext>
            </a:extLst>
          </p:cNvPr>
          <p:cNvPicPr>
            <a:picLocks noGrp="1" noChangeAspect="1"/>
          </p:cNvPicPr>
          <p:nvPr>
            <p:ph idx="13"/>
          </p:nvPr>
        </p:nvPicPr>
        <p:blipFill>
          <a:blip r:embed="rId3"/>
          <a:stretch>
            <a:fillRect/>
          </a:stretch>
        </p:blipFill>
        <p:spPr>
          <a:xfrm>
            <a:off x="6550025" y="2448608"/>
            <a:ext cx="3273425" cy="729081"/>
          </a:xfrm>
          <a:prstGeom prst="rect">
            <a:avLst/>
          </a:prstGeom>
        </p:spPr>
      </p:pic>
      <p:pic>
        <p:nvPicPr>
          <p:cNvPr id="10" name="No color/No Text" descr="Left and right arrows with color turned off and no text to convey information.">
            <a:extLst>
              <a:ext uri="{FF2B5EF4-FFF2-40B4-BE49-F238E27FC236}">
                <a16:creationId xmlns:a16="http://schemas.microsoft.com/office/drawing/2014/main" xmlns="" id="{20E2587B-D8D5-4B6A-8413-B02F55C89D34}"/>
              </a:ext>
            </a:extLst>
          </p:cNvPr>
          <p:cNvPicPr>
            <a:picLocks noGrp="1" noChangeAspect="1"/>
          </p:cNvPicPr>
          <p:nvPr>
            <p:ph idx="14"/>
          </p:nvPr>
        </p:nvPicPr>
        <p:blipFill>
          <a:blip r:embed="rId4"/>
          <a:stretch>
            <a:fillRect/>
          </a:stretch>
        </p:blipFill>
        <p:spPr>
          <a:xfrm>
            <a:off x="1743075" y="4556747"/>
            <a:ext cx="3271838" cy="675031"/>
          </a:xfrm>
          <a:prstGeom prst="rect">
            <a:avLst/>
          </a:prstGeom>
        </p:spPr>
      </p:pic>
      <p:pic>
        <p:nvPicPr>
          <p:cNvPr id="12" name="No color/Text Arrows" descr="Left and right arrows with color turned off but text is included to convey information.">
            <a:extLst>
              <a:ext uri="{FF2B5EF4-FFF2-40B4-BE49-F238E27FC236}">
                <a16:creationId xmlns:a16="http://schemas.microsoft.com/office/drawing/2014/main" xmlns="" id="{66342EFC-0775-4E17-97B8-A7974A96C10C}"/>
              </a:ext>
            </a:extLst>
          </p:cNvPr>
          <p:cNvPicPr>
            <a:picLocks noGrp="1" noChangeAspect="1"/>
          </p:cNvPicPr>
          <p:nvPr>
            <p:ph idx="15"/>
          </p:nvPr>
        </p:nvPicPr>
        <p:blipFill>
          <a:blip r:embed="rId5"/>
          <a:stretch>
            <a:fillRect/>
          </a:stretch>
        </p:blipFill>
        <p:spPr>
          <a:xfrm>
            <a:off x="6550025" y="4468073"/>
            <a:ext cx="3273425" cy="852379"/>
          </a:xfrm>
          <a:prstGeom prst="rect">
            <a:avLst/>
          </a:prstGeom>
        </p:spPr>
      </p:pic>
    </p:spTree>
    <p:extLst>
      <p:ext uri="{BB962C8B-B14F-4D97-AF65-F5344CB8AC3E}">
        <p14:creationId xmlns:p14="http://schemas.microsoft.com/office/powerpoint/2010/main" val="3821043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2" name="Title 1"/>
          <p:cNvSpPr>
            <a:spLocks noGrp="1"/>
          </p:cNvSpPr>
          <p:nvPr>
            <p:ph type="title"/>
          </p:nvPr>
        </p:nvSpPr>
        <p:spPr>
          <a:xfrm>
            <a:off x="4290644" y="77554"/>
            <a:ext cx="3704491" cy="763560"/>
          </a:xfrm>
        </p:spPr>
        <p:txBody>
          <a:bodyPr>
            <a:noAutofit/>
          </a:bodyPr>
          <a:lstStyle/>
          <a:p>
            <a:r>
              <a:rPr lang="en" sz="6000" dirty="0">
                <a:solidFill>
                  <a:srgbClr val="000000"/>
                </a:solidFill>
                <a:latin typeface="Verdana"/>
                <a:ea typeface="Verdana"/>
                <a:cs typeface="Verdana"/>
                <a:sym typeface="Verdana"/>
              </a:rPr>
              <a:t>Agenda</a:t>
            </a:r>
            <a:endParaRPr lang="en-US" sz="6000" dirty="0"/>
          </a:p>
        </p:txBody>
      </p:sp>
      <p:sp>
        <p:nvSpPr>
          <p:cNvPr id="145" name="Google Shape;145;p27"/>
          <p:cNvSpPr txBox="1">
            <a:spLocks noGrp="1"/>
          </p:cNvSpPr>
          <p:nvPr>
            <p:ph type="body" idx="1"/>
          </p:nvPr>
        </p:nvSpPr>
        <p:spPr>
          <a:xfrm>
            <a:off x="1499616" y="1020496"/>
            <a:ext cx="10405872" cy="4151160"/>
          </a:xfrm>
          <a:prstGeom prst="rect">
            <a:avLst/>
          </a:prstGeom>
          <a:noFill/>
          <a:ln>
            <a:noFill/>
          </a:ln>
        </p:spPr>
        <p:txBody>
          <a:bodyPr spcFirstLastPara="1" vert="horz" wrap="square" lIns="109710" tIns="109710" rIns="109710" bIns="109710" rtlCol="0" anchor="t" anchorCtr="0">
            <a:noAutofit/>
          </a:bodyPr>
          <a:lstStyle/>
          <a:p>
            <a:pPr>
              <a:buClr>
                <a:srgbClr val="000000"/>
              </a:buClr>
              <a:buFont typeface="Verdana"/>
              <a:buChar char="●"/>
            </a:pPr>
            <a:r>
              <a:rPr lang="en" sz="2800" dirty="0">
                <a:solidFill>
                  <a:srgbClr val="000000"/>
                </a:solidFill>
                <a:latin typeface="Verdana"/>
                <a:ea typeface="Verdana"/>
                <a:cs typeface="Verdana"/>
                <a:sym typeface="Verdana"/>
              </a:rPr>
              <a:t>Courage and the Power of Questions</a:t>
            </a:r>
            <a:endParaRPr sz="2800" dirty="0">
              <a:solidFill>
                <a:srgbClr val="000000"/>
              </a:solidFill>
              <a:latin typeface="Verdana"/>
              <a:ea typeface="Verdana"/>
              <a:cs typeface="Verdana"/>
              <a:sym typeface="Verdana"/>
            </a:endParaRPr>
          </a:p>
          <a:p>
            <a:pPr>
              <a:buClr>
                <a:srgbClr val="000000"/>
              </a:buClr>
              <a:buFont typeface="Verdana"/>
              <a:buChar char="●"/>
            </a:pPr>
            <a:r>
              <a:rPr lang="en" sz="2800" dirty="0">
                <a:solidFill>
                  <a:schemeClr val="dk1"/>
                </a:solidFill>
                <a:latin typeface="Verdana"/>
                <a:ea typeface="Verdana"/>
                <a:cs typeface="Verdana"/>
                <a:sym typeface="Verdana"/>
              </a:rPr>
              <a:t>Take Accessibility Familiarity Survey</a:t>
            </a:r>
            <a:endParaRPr sz="2800" dirty="0">
              <a:solidFill>
                <a:schemeClr val="dk1"/>
              </a:solidFill>
              <a:latin typeface="Verdana"/>
              <a:ea typeface="Verdana"/>
              <a:cs typeface="Verdana"/>
              <a:sym typeface="Verdana"/>
            </a:endParaRPr>
          </a:p>
          <a:p>
            <a:pPr>
              <a:buClr>
                <a:schemeClr val="dk1"/>
              </a:buClr>
              <a:buFont typeface="Verdana"/>
              <a:buChar char="●"/>
            </a:pPr>
            <a:r>
              <a:rPr lang="en" sz="2800" dirty="0">
                <a:solidFill>
                  <a:schemeClr val="dk1"/>
                </a:solidFill>
                <a:latin typeface="Verdana"/>
                <a:ea typeface="Verdana"/>
                <a:cs typeface="Verdana"/>
                <a:sym typeface="Verdana"/>
              </a:rPr>
              <a:t>Hands on practice station rotation of four key accessible design tools:</a:t>
            </a:r>
            <a:endParaRPr sz="2800" dirty="0">
              <a:solidFill>
                <a:schemeClr val="dk1"/>
              </a:solidFill>
              <a:latin typeface="Verdana"/>
              <a:ea typeface="Verdana"/>
              <a:cs typeface="Verdana"/>
              <a:sym typeface="Verdana"/>
            </a:endParaRPr>
          </a:p>
          <a:p>
            <a:pPr lvl="1" indent="-411480">
              <a:spcBef>
                <a:spcPts val="0"/>
              </a:spcBef>
              <a:buClr>
                <a:schemeClr val="dk1"/>
              </a:buClr>
              <a:buSzPts val="1800"/>
              <a:buFont typeface="Verdana"/>
              <a:buChar char="○"/>
            </a:pPr>
            <a:r>
              <a:rPr lang="en" sz="2800" dirty="0">
                <a:solidFill>
                  <a:schemeClr val="dk1"/>
                </a:solidFill>
                <a:latin typeface="Verdana"/>
                <a:ea typeface="Verdana"/>
                <a:cs typeface="Verdana"/>
                <a:sym typeface="Verdana"/>
              </a:rPr>
              <a:t>Closed Caption</a:t>
            </a:r>
            <a:endParaRPr sz="2800" dirty="0">
              <a:solidFill>
                <a:schemeClr val="dk1"/>
              </a:solidFill>
              <a:latin typeface="Verdana"/>
              <a:ea typeface="Verdana"/>
              <a:cs typeface="Verdana"/>
              <a:sym typeface="Verdana"/>
            </a:endParaRPr>
          </a:p>
          <a:p>
            <a:pPr lvl="1" indent="-411480">
              <a:spcBef>
                <a:spcPts val="0"/>
              </a:spcBef>
              <a:buClr>
                <a:schemeClr val="dk1"/>
              </a:buClr>
              <a:buSzPts val="1800"/>
              <a:buFont typeface="Verdana"/>
              <a:buChar char="○"/>
            </a:pPr>
            <a:r>
              <a:rPr lang="en" sz="2800" dirty="0">
                <a:solidFill>
                  <a:schemeClr val="dk1"/>
                </a:solidFill>
                <a:latin typeface="Verdana"/>
                <a:ea typeface="Verdana"/>
                <a:cs typeface="Verdana"/>
                <a:sym typeface="Verdana"/>
              </a:rPr>
              <a:t>Text Reader</a:t>
            </a:r>
            <a:endParaRPr sz="2800" dirty="0">
              <a:solidFill>
                <a:schemeClr val="dk1"/>
              </a:solidFill>
              <a:latin typeface="Verdana"/>
              <a:ea typeface="Verdana"/>
              <a:cs typeface="Verdana"/>
              <a:sym typeface="Verdana"/>
            </a:endParaRPr>
          </a:p>
          <a:p>
            <a:pPr lvl="1" indent="-411480">
              <a:spcBef>
                <a:spcPts val="0"/>
              </a:spcBef>
              <a:buClr>
                <a:schemeClr val="dk1"/>
              </a:buClr>
              <a:buSzPts val="1800"/>
              <a:buFont typeface="Verdana"/>
              <a:buChar char="○"/>
            </a:pPr>
            <a:r>
              <a:rPr lang="en" sz="2800" dirty="0">
                <a:solidFill>
                  <a:schemeClr val="dk1"/>
                </a:solidFill>
                <a:latin typeface="Verdana"/>
                <a:ea typeface="Verdana"/>
                <a:cs typeface="Verdana"/>
                <a:sym typeface="Verdana"/>
              </a:rPr>
              <a:t>Color Contrast</a:t>
            </a:r>
            <a:endParaRPr sz="2800" dirty="0">
              <a:solidFill>
                <a:schemeClr val="dk1"/>
              </a:solidFill>
              <a:latin typeface="Verdana"/>
              <a:ea typeface="Verdana"/>
              <a:cs typeface="Verdana"/>
              <a:sym typeface="Verdana"/>
            </a:endParaRPr>
          </a:p>
          <a:p>
            <a:pPr lvl="1" indent="-411480">
              <a:spcBef>
                <a:spcPts val="0"/>
              </a:spcBef>
              <a:buClr>
                <a:schemeClr val="dk1"/>
              </a:buClr>
              <a:buSzPts val="1800"/>
              <a:buFont typeface="Verdana"/>
              <a:buChar char="○"/>
            </a:pPr>
            <a:r>
              <a:rPr lang="en" sz="2800" dirty="0">
                <a:solidFill>
                  <a:schemeClr val="dk1"/>
                </a:solidFill>
                <a:latin typeface="Verdana"/>
                <a:ea typeface="Verdana"/>
                <a:cs typeface="Verdana"/>
                <a:sym typeface="Verdana"/>
              </a:rPr>
              <a:t>Alt Text</a:t>
            </a:r>
            <a:endParaRPr sz="2800" dirty="0">
              <a:solidFill>
                <a:schemeClr val="dk1"/>
              </a:solidFill>
              <a:latin typeface="Verdana"/>
              <a:ea typeface="Verdana"/>
              <a:cs typeface="Verdana"/>
              <a:sym typeface="Verdana"/>
            </a:endParaRPr>
          </a:p>
          <a:p>
            <a:pPr>
              <a:buClr>
                <a:srgbClr val="000000"/>
              </a:buClr>
              <a:buFont typeface="Verdana"/>
              <a:buChar char="●"/>
            </a:pPr>
            <a:r>
              <a:rPr lang="en" sz="2800" dirty="0">
                <a:solidFill>
                  <a:srgbClr val="000000"/>
                </a:solidFill>
                <a:latin typeface="Verdana"/>
                <a:ea typeface="Verdana"/>
                <a:cs typeface="Verdana"/>
                <a:sym typeface="Verdana"/>
              </a:rPr>
              <a:t>Lessons Learned from a tester’s perspective</a:t>
            </a:r>
            <a:endParaRPr sz="2800" dirty="0">
              <a:solidFill>
                <a:srgbClr val="000000"/>
              </a:solidFill>
              <a:latin typeface="Verdana"/>
              <a:ea typeface="Verdana"/>
              <a:cs typeface="Verdana"/>
              <a:sym typeface="Verdana"/>
            </a:endParaRPr>
          </a:p>
          <a:p>
            <a:pPr>
              <a:buClr>
                <a:srgbClr val="000000"/>
              </a:buClr>
              <a:buFont typeface="Verdana"/>
              <a:buChar char="●"/>
            </a:pPr>
            <a:r>
              <a:rPr lang="en" sz="2800" dirty="0" smtClean="0">
                <a:solidFill>
                  <a:srgbClr val="000000"/>
                </a:solidFill>
                <a:latin typeface="Verdana"/>
                <a:ea typeface="Verdana"/>
                <a:cs typeface="Verdana"/>
                <a:sym typeface="Verdana"/>
              </a:rPr>
              <a:t>Reflection</a:t>
            </a:r>
            <a:endParaRPr sz="2800" dirty="0">
              <a:solidFill>
                <a:srgbClr val="000000"/>
              </a:solidFill>
              <a:latin typeface="Verdana"/>
              <a:ea typeface="Verdana"/>
              <a:cs typeface="Verdana"/>
              <a:sym typeface="Verdana"/>
            </a:endParaRPr>
          </a:p>
        </p:txBody>
      </p:sp>
    </p:spTree>
    <p:extLst>
      <p:ext uri="{BB962C8B-B14F-4D97-AF65-F5344CB8AC3E}">
        <p14:creationId xmlns:p14="http://schemas.microsoft.com/office/powerpoint/2010/main" val="3857289632"/>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38C693B-4DD3-4AF6-9B7E-530CC1DE7793}"/>
              </a:ext>
            </a:extLst>
          </p:cNvPr>
          <p:cNvSpPr>
            <a:spLocks noGrp="1"/>
          </p:cNvSpPr>
          <p:nvPr>
            <p:ph type="title"/>
          </p:nvPr>
        </p:nvSpPr>
        <p:spPr/>
        <p:txBody>
          <a:bodyPr>
            <a:normAutofit/>
          </a:bodyPr>
          <a:lstStyle/>
          <a:p>
            <a:r>
              <a:rPr lang="en-US" sz="4400" dirty="0">
                <a:latin typeface="Verdana" panose="020B0604030504040204" pitchFamily="34" charset="0"/>
                <a:ea typeface="Verdana" panose="020B0604030504040204" pitchFamily="34" charset="0"/>
              </a:rPr>
              <a:t>Pie Graph Example</a:t>
            </a:r>
          </a:p>
        </p:txBody>
      </p:sp>
      <p:pic>
        <p:nvPicPr>
          <p:cNvPr id="4" name="Content Placeholder 3" descr="Example of a pie graph using color only to convey which screen readers are being used by a classroom. Voice Over has the highest rate at 40%.">
            <a:extLst>
              <a:ext uri="{FF2B5EF4-FFF2-40B4-BE49-F238E27FC236}">
                <a16:creationId xmlns:a16="http://schemas.microsoft.com/office/drawing/2014/main" xmlns="" id="{7456AEE4-E304-4CA0-802D-9E49062DC71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52603" y="2151529"/>
            <a:ext cx="7297272" cy="3316942"/>
          </a:xfrm>
          <a:prstGeom prst="rect">
            <a:avLst/>
          </a:prstGeom>
        </p:spPr>
      </p:pic>
    </p:spTree>
    <p:extLst>
      <p:ext uri="{BB962C8B-B14F-4D97-AF65-F5344CB8AC3E}">
        <p14:creationId xmlns:p14="http://schemas.microsoft.com/office/powerpoint/2010/main" val="5971020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04E107-24F1-437B-8EE6-1DC382B36D3C}"/>
              </a:ext>
            </a:extLst>
          </p:cNvPr>
          <p:cNvSpPr>
            <a:spLocks noGrp="1"/>
          </p:cNvSpPr>
          <p:nvPr>
            <p:ph type="title"/>
          </p:nvPr>
        </p:nvSpPr>
        <p:spPr>
          <a:xfrm>
            <a:off x="328223" y="354957"/>
            <a:ext cx="4567607" cy="2629977"/>
          </a:xfrm>
        </p:spPr>
        <p:txBody>
          <a:bodyPr vert="horz" lIns="91440" tIns="45720" rIns="91440" bIns="0" rtlCol="0" anchor="b">
            <a:noAutofit/>
          </a:bodyPr>
          <a:lstStyle/>
          <a:p>
            <a:r>
              <a:rPr lang="en-US" sz="4400" dirty="0">
                <a:latin typeface="Verdana" panose="020B0604030504040204" pitchFamily="34" charset="0"/>
                <a:ea typeface="Verdana" panose="020B0604030504040204" pitchFamily="34" charset="0"/>
              </a:rPr>
              <a:t>Screen Reader and Alt Text - Good</a:t>
            </a:r>
          </a:p>
        </p:txBody>
      </p:sp>
      <p:pic>
        <p:nvPicPr>
          <p:cNvPr id="11" name="Clint Eastwood" descr="Photo of Clint Eastwood as Blondie with example alt text &quot;Man in cowboy hat&quot;">
            <a:extLst>
              <a:ext uri="{FF2B5EF4-FFF2-40B4-BE49-F238E27FC236}">
                <a16:creationId xmlns:a16="http://schemas.microsoft.com/office/drawing/2014/main" xmlns="" id="{6D47CBF8-53E0-4587-9481-2FDD69FA9E6B}"/>
              </a:ext>
            </a:extLst>
          </p:cNvPr>
          <p:cNvPicPr>
            <a:picLocks noGrp="1" noChangeAspect="1"/>
          </p:cNvPicPr>
          <p:nvPr>
            <p:ph idx="1"/>
          </p:nvPr>
        </p:nvPicPr>
        <p:blipFill rotWithShape="1">
          <a:blip r:embed="rId3"/>
          <a:srcRect l="625" r="625"/>
          <a:stretch/>
        </p:blipFill>
        <p:spPr>
          <a:xfrm>
            <a:off x="4570899" y="-34222"/>
            <a:ext cx="7863840" cy="6326768"/>
          </a:xfrm>
          <a:prstGeom prst="rect">
            <a:avLst/>
          </a:prstGeom>
        </p:spPr>
      </p:pic>
      <p:sp>
        <p:nvSpPr>
          <p:cNvPr id="34" name="Text for Clint">
            <a:extLst>
              <a:ext uri="{FF2B5EF4-FFF2-40B4-BE49-F238E27FC236}">
                <a16:creationId xmlns:a16="http://schemas.microsoft.com/office/drawing/2014/main" xmlns="" id="{CE8977C8-42FE-45FF-982E-0BBE41F2244A}"/>
              </a:ext>
            </a:extLst>
          </p:cNvPr>
          <p:cNvSpPr txBox="1"/>
          <p:nvPr/>
        </p:nvSpPr>
        <p:spPr>
          <a:xfrm>
            <a:off x="6613071" y="5892436"/>
            <a:ext cx="3029425" cy="400110"/>
          </a:xfrm>
          <a:prstGeom prst="rect">
            <a:avLst/>
          </a:prstGeom>
          <a:solidFill>
            <a:schemeClr val="bg1"/>
          </a:solidFill>
        </p:spPr>
        <p:txBody>
          <a:bodyPr wrap="square" rtlCol="0">
            <a:spAutoFit/>
          </a:bodyPr>
          <a:lstStyle/>
          <a:p>
            <a:r>
              <a:rPr lang="en-US" sz="2000" dirty="0">
                <a:latin typeface="Verdana" panose="020B0604030504040204" pitchFamily="34" charset="0"/>
                <a:ea typeface="Verdana" panose="020B0604030504040204" pitchFamily="34" charset="0"/>
              </a:rPr>
              <a:t>Man in a cowboy hat.</a:t>
            </a:r>
          </a:p>
        </p:txBody>
      </p:sp>
      <p:sp>
        <p:nvSpPr>
          <p:cNvPr id="4" name="Text Placeholder 3">
            <a:extLst>
              <a:ext uri="{FF2B5EF4-FFF2-40B4-BE49-F238E27FC236}">
                <a16:creationId xmlns:a16="http://schemas.microsoft.com/office/drawing/2014/main" xmlns="" id="{C116005E-9B80-4B76-A94A-9ADE146ACCB0}"/>
              </a:ext>
            </a:extLst>
          </p:cNvPr>
          <p:cNvSpPr>
            <a:spLocks noGrp="1"/>
          </p:cNvSpPr>
          <p:nvPr>
            <p:ph type="body" sz="half" idx="2"/>
          </p:nvPr>
        </p:nvSpPr>
        <p:spPr>
          <a:xfrm>
            <a:off x="328223" y="3531204"/>
            <a:ext cx="4749963" cy="1938867"/>
          </a:xfrm>
        </p:spPr>
        <p:txBody>
          <a:bodyPr vert="horz" lIns="91440" tIns="91440" rIns="91440" bIns="91440" rtlCol="0">
            <a:normAutofit fontScale="92500" lnSpcReduction="20000"/>
          </a:bodyPr>
          <a:lstStyle/>
          <a:p>
            <a:r>
              <a:rPr lang="en-US" sz="3500" cap="all" dirty="0">
                <a:latin typeface="Verdana" panose="020B0604030504040204" pitchFamily="34" charset="0"/>
                <a:ea typeface="Verdana" panose="020B0604030504040204" pitchFamily="34" charset="0"/>
              </a:rPr>
              <a:t>This example is good enough. Could be better</a:t>
            </a:r>
            <a:r>
              <a:rPr lang="en-US" sz="3200" cap="all" dirty="0">
                <a:latin typeface="Verdana" panose="020B0604030504040204" pitchFamily="34" charset="0"/>
                <a:ea typeface="Verdana" panose="020B0604030504040204" pitchFamily="34" charset="0"/>
              </a:rPr>
              <a:t>.</a:t>
            </a:r>
            <a:r>
              <a:rPr lang="en-US" cap="all" dirty="0"/>
              <a:t>	</a:t>
            </a:r>
          </a:p>
        </p:txBody>
      </p:sp>
    </p:spTree>
    <p:extLst>
      <p:ext uri="{BB962C8B-B14F-4D97-AF65-F5344CB8AC3E}">
        <p14:creationId xmlns:p14="http://schemas.microsoft.com/office/powerpoint/2010/main" val="42438380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04E107-24F1-437B-8EE6-1DC382B36D3C}"/>
              </a:ext>
            </a:extLst>
          </p:cNvPr>
          <p:cNvSpPr>
            <a:spLocks noGrp="1"/>
          </p:cNvSpPr>
          <p:nvPr>
            <p:ph type="title"/>
          </p:nvPr>
        </p:nvSpPr>
        <p:spPr>
          <a:xfrm>
            <a:off x="354236" y="551793"/>
            <a:ext cx="4659198" cy="1924707"/>
          </a:xfrm>
        </p:spPr>
        <p:txBody>
          <a:bodyPr vert="horz" lIns="91440" tIns="45720" rIns="91440" bIns="0" rtlCol="0" anchor="b">
            <a:noAutofit/>
          </a:bodyPr>
          <a:lstStyle/>
          <a:p>
            <a:r>
              <a:rPr lang="en-US" sz="4400" dirty="0">
                <a:latin typeface="Verdana" panose="020B0604030504040204" pitchFamily="34" charset="0"/>
                <a:ea typeface="Verdana" panose="020B0604030504040204" pitchFamily="34" charset="0"/>
              </a:rPr>
              <a:t>Screen Reader and Alt Text - Bad</a:t>
            </a:r>
          </a:p>
        </p:txBody>
      </p:sp>
      <p:pic>
        <p:nvPicPr>
          <p:cNvPr id="8" name="Lee Van Cleef" descr="Photo of Lee Van Cleef.as Angel Eyes/Sentenza with example alt text &quot;Spaghetti&quot;">
            <a:extLst>
              <a:ext uri="{FF2B5EF4-FFF2-40B4-BE49-F238E27FC236}">
                <a16:creationId xmlns:a16="http://schemas.microsoft.com/office/drawing/2014/main" xmlns="" id="{B5971DC6-0889-4AA2-8954-EDF21C93AD1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7799" t="-3" r="12130" b="14858"/>
          <a:stretch/>
        </p:blipFill>
        <p:spPr>
          <a:xfrm>
            <a:off x="5603272" y="335417"/>
            <a:ext cx="6468597" cy="6145167"/>
          </a:xfrm>
          <a:prstGeom prst="rect">
            <a:avLst/>
          </a:prstGeom>
        </p:spPr>
      </p:pic>
      <p:sp>
        <p:nvSpPr>
          <p:cNvPr id="6" name="Text for Lee">
            <a:extLst>
              <a:ext uri="{FF2B5EF4-FFF2-40B4-BE49-F238E27FC236}">
                <a16:creationId xmlns:a16="http://schemas.microsoft.com/office/drawing/2014/main" xmlns="" id="{D88DD35B-0526-4CC8-AFCD-35CD8729A31F}"/>
              </a:ext>
            </a:extLst>
          </p:cNvPr>
          <p:cNvSpPr txBox="1"/>
          <p:nvPr/>
        </p:nvSpPr>
        <p:spPr>
          <a:xfrm>
            <a:off x="8548482" y="6080474"/>
            <a:ext cx="1656875" cy="400110"/>
          </a:xfrm>
          <a:prstGeom prst="rect">
            <a:avLst/>
          </a:prstGeom>
          <a:solidFill>
            <a:schemeClr val="bg1"/>
          </a:solidFill>
        </p:spPr>
        <p:txBody>
          <a:bodyPr wrap="square" rtlCol="0">
            <a:spAutoFit/>
          </a:bodyPr>
          <a:lstStyle/>
          <a:p>
            <a:r>
              <a:rPr lang="en-US" sz="2000" dirty="0" smtClean="0">
                <a:latin typeface="Verdana" panose="020B0604030504040204" pitchFamily="34" charset="0"/>
                <a:ea typeface="Verdana" panose="020B0604030504040204" pitchFamily="34" charset="0"/>
              </a:rPr>
              <a:t>Spaghetti</a:t>
            </a:r>
            <a:endParaRPr lang="en-US" sz="2000" dirty="0">
              <a:latin typeface="Verdana" panose="020B0604030504040204" pitchFamily="34" charset="0"/>
              <a:ea typeface="Verdana" panose="020B0604030504040204" pitchFamily="34" charset="0"/>
            </a:endParaRPr>
          </a:p>
        </p:txBody>
      </p:sp>
      <p:sp>
        <p:nvSpPr>
          <p:cNvPr id="4" name="Text Placeholder 3">
            <a:extLst>
              <a:ext uri="{FF2B5EF4-FFF2-40B4-BE49-F238E27FC236}">
                <a16:creationId xmlns:a16="http://schemas.microsoft.com/office/drawing/2014/main" xmlns="" id="{C116005E-9B80-4B76-A94A-9ADE146ACCB0}"/>
              </a:ext>
            </a:extLst>
          </p:cNvPr>
          <p:cNvSpPr>
            <a:spLocks noGrp="1"/>
          </p:cNvSpPr>
          <p:nvPr>
            <p:ph type="body" sz="half" idx="2"/>
          </p:nvPr>
        </p:nvSpPr>
        <p:spPr>
          <a:xfrm>
            <a:off x="229798" y="3351588"/>
            <a:ext cx="5474435" cy="1449012"/>
          </a:xfrm>
        </p:spPr>
        <p:txBody>
          <a:bodyPr vert="horz" lIns="91440" tIns="91440" rIns="91440" bIns="91440" rtlCol="0">
            <a:noAutofit/>
          </a:bodyPr>
          <a:lstStyle/>
          <a:p>
            <a:r>
              <a:rPr lang="en-US" sz="3200" cap="all" dirty="0">
                <a:latin typeface="Verdana" panose="020B0604030504040204" pitchFamily="34" charset="0"/>
                <a:ea typeface="Verdana" panose="020B0604030504040204" pitchFamily="34" charset="0"/>
              </a:rPr>
              <a:t>The example is totally incorrect.	</a:t>
            </a:r>
          </a:p>
        </p:txBody>
      </p:sp>
    </p:spTree>
    <p:extLst>
      <p:ext uri="{BB962C8B-B14F-4D97-AF65-F5344CB8AC3E}">
        <p14:creationId xmlns:p14="http://schemas.microsoft.com/office/powerpoint/2010/main" val="14869954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1" name="Title">
            <a:extLst>
              <a:ext uri="{FF2B5EF4-FFF2-40B4-BE49-F238E27FC236}">
                <a16:creationId xmlns:a16="http://schemas.microsoft.com/office/drawing/2014/main" xmlns="" id="{B8EF230F-5D62-4EA7-A400-DB08594990E1}"/>
              </a:ext>
            </a:extLst>
          </p:cNvPr>
          <p:cNvSpPr>
            <a:spLocks noGrp="1"/>
          </p:cNvSpPr>
          <p:nvPr>
            <p:ph type="title"/>
          </p:nvPr>
        </p:nvSpPr>
        <p:spPr>
          <a:xfrm>
            <a:off x="659303" y="586700"/>
            <a:ext cx="5016284" cy="2247117"/>
          </a:xfrm>
        </p:spPr>
        <p:txBody>
          <a:bodyPr>
            <a:noAutofit/>
          </a:bodyPr>
          <a:lstStyle/>
          <a:p>
            <a:r>
              <a:rPr lang="en-US" sz="4400" dirty="0">
                <a:latin typeface="Verdana" panose="020B0604030504040204" pitchFamily="34" charset="0"/>
                <a:ea typeface="Verdana" panose="020B0604030504040204" pitchFamily="34" charset="0"/>
              </a:rPr>
              <a:t>Screen Reader and Alt text - Ugly</a:t>
            </a:r>
          </a:p>
        </p:txBody>
      </p:sp>
      <p:pic>
        <p:nvPicPr>
          <p:cNvPr id="7" name="Eli Wallach" descr="Photo of Eli Wallach as Tuco with example alt text of &quot;IMG0051&quot;">
            <a:extLst>
              <a:ext uri="{FF2B5EF4-FFF2-40B4-BE49-F238E27FC236}">
                <a16:creationId xmlns:a16="http://schemas.microsoft.com/office/drawing/2014/main" xmlns="" id="{AEC03966-D883-4302-9AC5-CF1236CD8FFC}"/>
              </a:ext>
            </a:extLst>
          </p:cNvPr>
          <p:cNvPicPr>
            <a:picLocks noGrp="1" noChangeAspect="1"/>
          </p:cNvPicPr>
          <p:nvPr>
            <p:ph idx="1"/>
          </p:nvPr>
        </p:nvPicPr>
        <p:blipFill rotWithShape="1">
          <a:blip r:embed="rId2"/>
          <a:stretch/>
        </p:blipFill>
        <p:spPr>
          <a:xfrm>
            <a:off x="6651806" y="368824"/>
            <a:ext cx="5378823" cy="6230246"/>
          </a:xfrm>
          <a:prstGeom prst="rect">
            <a:avLst/>
          </a:prstGeom>
        </p:spPr>
      </p:pic>
      <p:sp>
        <p:nvSpPr>
          <p:cNvPr id="12" name="Text for Eli">
            <a:extLst>
              <a:ext uri="{FF2B5EF4-FFF2-40B4-BE49-F238E27FC236}">
                <a16:creationId xmlns:a16="http://schemas.microsoft.com/office/drawing/2014/main" xmlns="" id="{26AD4AFB-8D85-4AB7-B9DA-F09AC19D9709}"/>
              </a:ext>
            </a:extLst>
          </p:cNvPr>
          <p:cNvSpPr txBox="1"/>
          <p:nvPr/>
        </p:nvSpPr>
        <p:spPr>
          <a:xfrm>
            <a:off x="9364910" y="6175081"/>
            <a:ext cx="1477261" cy="400110"/>
          </a:xfrm>
          <a:prstGeom prst="rect">
            <a:avLst/>
          </a:prstGeom>
          <a:solidFill>
            <a:schemeClr val="bg1"/>
          </a:solidFill>
        </p:spPr>
        <p:txBody>
          <a:bodyPr wrap="square" rtlCol="0">
            <a:spAutoFit/>
          </a:bodyPr>
          <a:lstStyle/>
          <a:p>
            <a:r>
              <a:rPr lang="en-US" sz="2000" dirty="0">
                <a:latin typeface="Verdana" panose="020B0604030504040204" pitchFamily="34" charset="0"/>
                <a:ea typeface="Verdana" panose="020B0604030504040204" pitchFamily="34" charset="0"/>
              </a:rPr>
              <a:t>IMG0051</a:t>
            </a:r>
          </a:p>
        </p:txBody>
      </p:sp>
      <p:sp>
        <p:nvSpPr>
          <p:cNvPr id="4" name="Text Placeholder 3">
            <a:extLst>
              <a:ext uri="{FF2B5EF4-FFF2-40B4-BE49-F238E27FC236}">
                <a16:creationId xmlns:a16="http://schemas.microsoft.com/office/drawing/2014/main" xmlns="" id="{C116005E-9B80-4B76-A94A-9ADE146ACCB0}"/>
              </a:ext>
            </a:extLst>
          </p:cNvPr>
          <p:cNvSpPr>
            <a:spLocks noGrp="1"/>
          </p:cNvSpPr>
          <p:nvPr>
            <p:ph type="body" sz="half" idx="2"/>
          </p:nvPr>
        </p:nvSpPr>
        <p:spPr>
          <a:xfrm>
            <a:off x="659302" y="3531204"/>
            <a:ext cx="5016284" cy="1868760"/>
          </a:xfrm>
        </p:spPr>
        <p:txBody>
          <a:bodyPr vert="horz" lIns="91440" tIns="91440" rIns="91440" bIns="91440" rtlCol="0">
            <a:normAutofit/>
          </a:bodyPr>
          <a:lstStyle/>
          <a:p>
            <a:r>
              <a:rPr lang="en-US" sz="3200" cap="all" dirty="0" smtClean="0">
                <a:latin typeface="Verdana" panose="020B0604030504040204" pitchFamily="34" charset="0"/>
                <a:ea typeface="Verdana" panose="020B0604030504040204" pitchFamily="34" charset="0"/>
              </a:rPr>
              <a:t>Yup… pretty </a:t>
            </a:r>
            <a:r>
              <a:rPr lang="en-US" sz="3200" cap="all" dirty="0">
                <a:latin typeface="Verdana" panose="020B0604030504040204" pitchFamily="34" charset="0"/>
                <a:ea typeface="Verdana" panose="020B0604030504040204" pitchFamily="34" charset="0"/>
              </a:rPr>
              <a:t>Ugly.</a:t>
            </a:r>
            <a:r>
              <a:rPr lang="en-US" cap="all" dirty="0"/>
              <a:t>	</a:t>
            </a:r>
          </a:p>
        </p:txBody>
      </p:sp>
    </p:spTree>
    <p:extLst>
      <p:ext uri="{BB962C8B-B14F-4D97-AF65-F5344CB8AC3E}">
        <p14:creationId xmlns:p14="http://schemas.microsoft.com/office/powerpoint/2010/main" val="17999834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89BD55-EA26-4F6A-9899-DE81813D3117}"/>
              </a:ext>
            </a:extLst>
          </p:cNvPr>
          <p:cNvSpPr>
            <a:spLocks noGrp="1"/>
          </p:cNvSpPr>
          <p:nvPr>
            <p:ph type="title"/>
          </p:nvPr>
        </p:nvSpPr>
        <p:spPr>
          <a:xfrm>
            <a:off x="1026367" y="804519"/>
            <a:ext cx="10028487" cy="1049235"/>
          </a:xfrm>
        </p:spPr>
        <p:txBody>
          <a:bodyPr>
            <a:normAutofit fontScale="90000"/>
          </a:bodyPr>
          <a:lstStyle/>
          <a:p>
            <a:r>
              <a:rPr lang="en-US" sz="4400" dirty="0">
                <a:latin typeface="Verdana" panose="020B0604030504040204" pitchFamily="34" charset="0"/>
                <a:ea typeface="Verdana" panose="020B0604030504040204" pitchFamily="34" charset="0"/>
              </a:rPr>
              <a:t>The Good, the bad, and The ugly</a:t>
            </a:r>
          </a:p>
        </p:txBody>
      </p:sp>
      <p:pic>
        <p:nvPicPr>
          <p:cNvPr id="6" name="Clint Eastwood" descr="Clint Eastwood as Blondie.">
            <a:extLst>
              <a:ext uri="{FF2B5EF4-FFF2-40B4-BE49-F238E27FC236}">
                <a16:creationId xmlns:a16="http://schemas.microsoft.com/office/drawing/2014/main" xmlns="" id="{98CC3D09-DD00-4D3F-B66B-C6EEA655CB19}"/>
              </a:ext>
            </a:extLst>
          </p:cNvPr>
          <p:cNvPicPr>
            <a:picLocks noGrp="1" noChangeAspect="1"/>
          </p:cNvPicPr>
          <p:nvPr>
            <p:ph idx="1"/>
          </p:nvPr>
        </p:nvPicPr>
        <p:blipFill rotWithShape="1">
          <a:blip r:embed="rId3"/>
          <a:srcRect l="16076" t="1408" r="18473" b="5586"/>
          <a:stretch/>
        </p:blipFill>
        <p:spPr>
          <a:xfrm>
            <a:off x="18277" y="1954141"/>
            <a:ext cx="4205159" cy="4756903"/>
          </a:xfrm>
          <a:prstGeom prst="rect">
            <a:avLst/>
          </a:prstGeom>
        </p:spPr>
      </p:pic>
      <p:pic>
        <p:nvPicPr>
          <p:cNvPr id="7" name="Lee Van Cleef" descr="Lee Van Cleef as Angel Eyes/Sentenza.">
            <a:extLst>
              <a:ext uri="{FF2B5EF4-FFF2-40B4-BE49-F238E27FC236}">
                <a16:creationId xmlns:a16="http://schemas.microsoft.com/office/drawing/2014/main" xmlns="" id="{BEA6592C-DA6E-4588-A7DC-B989998631E6}"/>
              </a:ext>
            </a:extLst>
          </p:cNvPr>
          <p:cNvPicPr>
            <a:picLocks noGrp="1" noChangeAspect="1"/>
          </p:cNvPicPr>
          <p:nvPr>
            <p:ph idx="13"/>
          </p:nvPr>
        </p:nvPicPr>
        <p:blipFill rotWithShape="1">
          <a:blip r:embed="rId4"/>
          <a:stretch/>
        </p:blipFill>
        <p:spPr>
          <a:xfrm>
            <a:off x="4218816" y="1966174"/>
            <a:ext cx="4804514" cy="4754880"/>
          </a:xfrm>
          <a:prstGeom prst="rect">
            <a:avLst/>
          </a:prstGeom>
        </p:spPr>
      </p:pic>
      <p:pic>
        <p:nvPicPr>
          <p:cNvPr id="8" name="Eli Wallach" descr="Eli Wallach as Tuco.">
            <a:extLst>
              <a:ext uri="{FF2B5EF4-FFF2-40B4-BE49-F238E27FC236}">
                <a16:creationId xmlns:a16="http://schemas.microsoft.com/office/drawing/2014/main" xmlns="" id="{2FCE3394-AD9C-4DA6-BC11-1DE1FE609CE9}"/>
              </a:ext>
            </a:extLst>
          </p:cNvPr>
          <p:cNvPicPr>
            <a:picLocks noGrp="1" noChangeAspect="1"/>
          </p:cNvPicPr>
          <p:nvPr>
            <p:ph idx="14"/>
          </p:nvPr>
        </p:nvPicPr>
        <p:blipFill rotWithShape="1">
          <a:blip r:embed="rId5"/>
          <a:srcRect l="17778" t="1839" r="-6" b="-1839"/>
          <a:stretch/>
        </p:blipFill>
        <p:spPr>
          <a:xfrm>
            <a:off x="8695768" y="1993751"/>
            <a:ext cx="3383280" cy="4754880"/>
          </a:xfrm>
          <a:prstGeom prst="rect">
            <a:avLst/>
          </a:prstGeom>
        </p:spPr>
      </p:pic>
      <p:sp>
        <p:nvSpPr>
          <p:cNvPr id="9" name="Text for Clint">
            <a:extLst>
              <a:ext uri="{FF2B5EF4-FFF2-40B4-BE49-F238E27FC236}">
                <a16:creationId xmlns:a16="http://schemas.microsoft.com/office/drawing/2014/main" xmlns="" id="{3976CF23-647E-4D79-B940-479E3A25A1E5}"/>
              </a:ext>
            </a:extLst>
          </p:cNvPr>
          <p:cNvSpPr txBox="1"/>
          <p:nvPr/>
        </p:nvSpPr>
        <p:spPr>
          <a:xfrm>
            <a:off x="375557" y="6314742"/>
            <a:ext cx="3396343" cy="369332"/>
          </a:xfrm>
          <a:prstGeom prst="rect">
            <a:avLst/>
          </a:prstGeom>
          <a:solidFill>
            <a:schemeClr val="bg1"/>
          </a:solidFill>
        </p:spPr>
        <p:txBody>
          <a:bodyPr wrap="square" rtlCol="0">
            <a:spAutoFit/>
          </a:bodyPr>
          <a:lstStyle/>
          <a:p>
            <a:r>
              <a:rPr lang="en-US" dirty="0">
                <a:latin typeface="Verdana" panose="020B0604030504040204" pitchFamily="34" charset="0"/>
                <a:ea typeface="Verdana" panose="020B0604030504040204" pitchFamily="34" charset="0"/>
              </a:rPr>
              <a:t>Clint Eastwood as Blondie.</a:t>
            </a:r>
          </a:p>
        </p:txBody>
      </p:sp>
      <p:sp>
        <p:nvSpPr>
          <p:cNvPr id="20" name="Text for Lee">
            <a:extLst>
              <a:ext uri="{FF2B5EF4-FFF2-40B4-BE49-F238E27FC236}">
                <a16:creationId xmlns:a16="http://schemas.microsoft.com/office/drawing/2014/main" xmlns="" id="{6930AD0A-6373-4280-82A2-55700BB3AB38}"/>
              </a:ext>
            </a:extLst>
          </p:cNvPr>
          <p:cNvSpPr txBox="1"/>
          <p:nvPr/>
        </p:nvSpPr>
        <p:spPr>
          <a:xfrm>
            <a:off x="4305082" y="6331072"/>
            <a:ext cx="4218752" cy="338554"/>
          </a:xfrm>
          <a:prstGeom prst="rect">
            <a:avLst/>
          </a:prstGeom>
          <a:solidFill>
            <a:schemeClr val="bg1"/>
          </a:solidFill>
        </p:spPr>
        <p:txBody>
          <a:bodyPr wrap="square" rtlCol="0">
            <a:spAutoFit/>
          </a:bodyPr>
          <a:lstStyle/>
          <a:p>
            <a:r>
              <a:rPr lang="en-US" sz="1600" dirty="0">
                <a:latin typeface="Verdana" panose="020B0604030504040204" pitchFamily="34" charset="0"/>
                <a:ea typeface="Verdana" panose="020B0604030504040204" pitchFamily="34" charset="0"/>
              </a:rPr>
              <a:t>Lee Van Cleef as Angel Eyes/Sentenza.</a:t>
            </a:r>
          </a:p>
        </p:txBody>
      </p:sp>
      <p:sp>
        <p:nvSpPr>
          <p:cNvPr id="22" name="Text for Eli">
            <a:extLst>
              <a:ext uri="{FF2B5EF4-FFF2-40B4-BE49-F238E27FC236}">
                <a16:creationId xmlns:a16="http://schemas.microsoft.com/office/drawing/2014/main" xmlns="" id="{9B55477C-8289-423E-981F-FD6D8030F314}"/>
              </a:ext>
            </a:extLst>
          </p:cNvPr>
          <p:cNvSpPr txBox="1"/>
          <p:nvPr/>
        </p:nvSpPr>
        <p:spPr>
          <a:xfrm>
            <a:off x="9059046" y="6341711"/>
            <a:ext cx="2535608" cy="369332"/>
          </a:xfrm>
          <a:prstGeom prst="rect">
            <a:avLst/>
          </a:prstGeom>
          <a:solidFill>
            <a:schemeClr val="bg1"/>
          </a:solidFill>
        </p:spPr>
        <p:txBody>
          <a:bodyPr wrap="square" rtlCol="0">
            <a:spAutoFit/>
          </a:bodyPr>
          <a:lstStyle/>
          <a:p>
            <a:r>
              <a:rPr lang="en-US" dirty="0">
                <a:latin typeface="Verdana" panose="020B0604030504040204" pitchFamily="34" charset="0"/>
                <a:ea typeface="Verdana" panose="020B0604030504040204" pitchFamily="34" charset="0"/>
              </a:rPr>
              <a:t>Eli Wallach as Tuco.</a:t>
            </a:r>
          </a:p>
        </p:txBody>
      </p:sp>
    </p:spTree>
    <p:extLst>
      <p:ext uri="{BB962C8B-B14F-4D97-AF65-F5344CB8AC3E}">
        <p14:creationId xmlns:p14="http://schemas.microsoft.com/office/powerpoint/2010/main" val="9737288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297895-1FEB-4CDE-842E-FBF6EF6E1781}"/>
              </a:ext>
            </a:extLst>
          </p:cNvPr>
          <p:cNvSpPr>
            <a:spLocks noGrp="1"/>
          </p:cNvSpPr>
          <p:nvPr>
            <p:ph type="title"/>
          </p:nvPr>
        </p:nvSpPr>
        <p:spPr/>
        <p:txBody>
          <a:bodyPr>
            <a:normAutofit/>
          </a:bodyPr>
          <a:lstStyle/>
          <a:p>
            <a:r>
              <a:rPr lang="en-US" sz="4400" dirty="0">
                <a:latin typeface="Verdana" panose="020B0604030504040204" pitchFamily="34" charset="0"/>
                <a:ea typeface="Verdana" panose="020B0604030504040204" pitchFamily="34" charset="0"/>
              </a:rPr>
              <a:t>Things to Keep in Mind</a:t>
            </a:r>
          </a:p>
        </p:txBody>
      </p:sp>
      <p:sp>
        <p:nvSpPr>
          <p:cNvPr id="3" name="Content Placeholder 2">
            <a:extLst>
              <a:ext uri="{FF2B5EF4-FFF2-40B4-BE49-F238E27FC236}">
                <a16:creationId xmlns:a16="http://schemas.microsoft.com/office/drawing/2014/main" xmlns="" id="{C8935E66-884D-4945-9505-E8DA274B7AF2}"/>
              </a:ext>
            </a:extLst>
          </p:cNvPr>
          <p:cNvSpPr>
            <a:spLocks noGrp="1"/>
          </p:cNvSpPr>
          <p:nvPr>
            <p:ph idx="1"/>
          </p:nvPr>
        </p:nvSpPr>
        <p:spPr>
          <a:xfrm>
            <a:off x="317937" y="2014792"/>
            <a:ext cx="11556125" cy="3853362"/>
          </a:xfrm>
        </p:spPr>
        <p:txBody>
          <a:bodyPr>
            <a:normAutofit/>
          </a:bodyPr>
          <a:lstStyle/>
          <a:p>
            <a:r>
              <a:rPr lang="en-US" sz="2800" dirty="0">
                <a:latin typeface="Verdana" panose="020B0604030504040204" pitchFamily="34" charset="0"/>
                <a:ea typeface="Verdana" panose="020B0604030504040204" pitchFamily="34" charset="0"/>
              </a:rPr>
              <a:t>Accessibility can add up to 40% more time to eLearning development.</a:t>
            </a:r>
          </a:p>
          <a:p>
            <a:r>
              <a:rPr lang="en-US" sz="2800" dirty="0">
                <a:latin typeface="Verdana" panose="020B0604030504040204" pitchFamily="34" charset="0"/>
                <a:ea typeface="Verdana" panose="020B0604030504040204" pitchFamily="34" charset="0"/>
              </a:rPr>
              <a:t>Learning Modules should be 5 to 7 minutes long.</a:t>
            </a:r>
          </a:p>
          <a:p>
            <a:r>
              <a:rPr lang="en-US" sz="2800" dirty="0">
                <a:latin typeface="Verdana" panose="020B0604030504040204" pitchFamily="34" charset="0"/>
                <a:ea typeface="Verdana" panose="020B0604030504040204" pitchFamily="34" charset="0"/>
              </a:rPr>
              <a:t>When using complex images such a charts or graphs, a long description is needed in addition to a short </a:t>
            </a:r>
            <a:r>
              <a:rPr lang="en-US" sz="2800" dirty="0" smtClean="0">
                <a:latin typeface="Verdana" panose="020B0604030504040204" pitchFamily="34" charset="0"/>
                <a:ea typeface="Verdana" panose="020B0604030504040204" pitchFamily="34" charset="0"/>
              </a:rPr>
              <a:t>alt text</a:t>
            </a:r>
            <a:r>
              <a:rPr lang="en-US" sz="2800" dirty="0">
                <a:latin typeface="Verdana" panose="020B0604030504040204" pitchFamily="34" charset="0"/>
                <a:ea typeface="Verdana" panose="020B0604030504040204" pitchFamily="34" charset="0"/>
              </a:rPr>
              <a:t>.</a:t>
            </a:r>
          </a:p>
        </p:txBody>
      </p:sp>
    </p:spTree>
    <p:extLst>
      <p:ext uri="{BB962C8B-B14F-4D97-AF65-F5344CB8AC3E}">
        <p14:creationId xmlns:p14="http://schemas.microsoft.com/office/powerpoint/2010/main" val="29830858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297895-1FEB-4CDE-842E-FBF6EF6E1781}"/>
              </a:ext>
            </a:extLst>
          </p:cNvPr>
          <p:cNvSpPr>
            <a:spLocks noGrp="1"/>
          </p:cNvSpPr>
          <p:nvPr>
            <p:ph type="title"/>
          </p:nvPr>
        </p:nvSpPr>
        <p:spPr/>
        <p:txBody>
          <a:bodyPr>
            <a:normAutofit/>
          </a:bodyPr>
          <a:lstStyle/>
          <a:p>
            <a:r>
              <a:rPr lang="en-US" sz="4400" dirty="0">
                <a:latin typeface="Verdana" panose="020B0604030504040204" pitchFamily="34" charset="0"/>
                <a:ea typeface="Verdana" panose="020B0604030504040204" pitchFamily="34" charset="0"/>
              </a:rPr>
              <a:t>Also Keep in Mind</a:t>
            </a:r>
          </a:p>
        </p:txBody>
      </p:sp>
      <p:sp>
        <p:nvSpPr>
          <p:cNvPr id="3" name="Content Placeholder 2">
            <a:extLst>
              <a:ext uri="{FF2B5EF4-FFF2-40B4-BE49-F238E27FC236}">
                <a16:creationId xmlns:a16="http://schemas.microsoft.com/office/drawing/2014/main" xmlns="" id="{C8935E66-884D-4945-9505-E8DA274B7AF2}"/>
              </a:ext>
            </a:extLst>
          </p:cNvPr>
          <p:cNvSpPr>
            <a:spLocks noGrp="1"/>
          </p:cNvSpPr>
          <p:nvPr>
            <p:ph idx="1"/>
          </p:nvPr>
        </p:nvSpPr>
        <p:spPr>
          <a:xfrm>
            <a:off x="317937" y="1916817"/>
            <a:ext cx="11556125" cy="4373625"/>
          </a:xfrm>
        </p:spPr>
        <p:txBody>
          <a:bodyPr>
            <a:normAutofit/>
          </a:bodyPr>
          <a:lstStyle/>
          <a:p>
            <a:r>
              <a:rPr lang="en-US" sz="2800" dirty="0">
                <a:latin typeface="Verdana" panose="020B0604030504040204" pitchFamily="34" charset="0"/>
                <a:ea typeface="Verdana" panose="020B0604030504040204" pitchFamily="34" charset="0"/>
              </a:rPr>
              <a:t>Test questions must be found in all mediums used in the course: audio, video, text version.</a:t>
            </a:r>
          </a:p>
          <a:p>
            <a:r>
              <a:rPr lang="en-US" sz="2800" dirty="0">
                <a:latin typeface="Verdana" panose="020B0604030504040204" pitchFamily="34" charset="0"/>
                <a:ea typeface="Verdana" panose="020B0604030504040204" pitchFamily="34" charset="0"/>
              </a:rPr>
              <a:t>Watch for acronyms, abbreviations, and shortened words.</a:t>
            </a:r>
          </a:p>
          <a:p>
            <a:r>
              <a:rPr lang="en-US" sz="2800" dirty="0">
                <a:latin typeface="Verdana" panose="020B0604030504040204" pitchFamily="34" charset="0"/>
                <a:ea typeface="Verdana" panose="020B0604030504040204" pitchFamily="34" charset="0"/>
              </a:rPr>
              <a:t>Be mindful of how people may comprehend similes, metaphors, slang or jargon, and idioms.</a:t>
            </a:r>
          </a:p>
        </p:txBody>
      </p:sp>
    </p:spTree>
    <p:extLst>
      <p:ext uri="{BB962C8B-B14F-4D97-AF65-F5344CB8AC3E}">
        <p14:creationId xmlns:p14="http://schemas.microsoft.com/office/powerpoint/2010/main" val="31353615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B16B32-1804-4869-A840-430F75F43A83}"/>
              </a:ext>
            </a:extLst>
          </p:cNvPr>
          <p:cNvSpPr>
            <a:spLocks noGrp="1"/>
          </p:cNvSpPr>
          <p:nvPr>
            <p:ph type="title"/>
          </p:nvPr>
        </p:nvSpPr>
        <p:spPr>
          <a:xfrm>
            <a:off x="1451579" y="145616"/>
            <a:ext cx="9603275" cy="836019"/>
          </a:xfrm>
        </p:spPr>
        <p:txBody>
          <a:bodyPr>
            <a:normAutofit/>
          </a:bodyPr>
          <a:lstStyle/>
          <a:p>
            <a:r>
              <a:rPr lang="en-US" sz="4400" dirty="0" smtClean="0"/>
              <a:t>Resources</a:t>
            </a:r>
            <a:endParaRPr lang="en-US" sz="4400" dirty="0"/>
          </a:p>
        </p:txBody>
      </p:sp>
      <p:sp>
        <p:nvSpPr>
          <p:cNvPr id="3" name="Content Placeholder 2">
            <a:extLst>
              <a:ext uri="{FF2B5EF4-FFF2-40B4-BE49-F238E27FC236}">
                <a16:creationId xmlns:a16="http://schemas.microsoft.com/office/drawing/2014/main" xmlns="" id="{BCC54532-D2C0-4C7F-9C6C-18B1391A4E20}"/>
              </a:ext>
            </a:extLst>
          </p:cNvPr>
          <p:cNvSpPr>
            <a:spLocks noGrp="1"/>
          </p:cNvSpPr>
          <p:nvPr>
            <p:ph idx="1"/>
          </p:nvPr>
        </p:nvSpPr>
        <p:spPr>
          <a:xfrm>
            <a:off x="1451579" y="981635"/>
            <a:ext cx="9603275" cy="5123329"/>
          </a:xfrm>
        </p:spPr>
        <p:txBody>
          <a:bodyPr>
            <a:normAutofit fontScale="92500" lnSpcReduction="10000"/>
          </a:bodyPr>
          <a:lstStyle/>
          <a:p>
            <a:r>
              <a:rPr lang="en-US" dirty="0" err="1" smtClean="0">
                <a:hlinkClick r:id="rId3" tooltip="https://developer.paciellogroup.com/resources/contrastanalyser/">
                  <a:extLst>
                    <a:ext uri="{A12FA001-AC4F-418D-AE19-62706E023703}">
                      <ahyp:hlinkClr xmlns:ahyp="http://schemas.microsoft.com/office/drawing/2018/hyperlinkcolor" xmlns="" val="tx"/>
                    </a:ext>
                  </a:extLst>
                </a:hlinkClick>
              </a:rPr>
              <a:t>Colour</a:t>
            </a:r>
            <a:r>
              <a:rPr lang="en-US" dirty="0" smtClean="0">
                <a:hlinkClick r:id="rId3" tooltip="https://developer.paciellogroup.com/resources/contrastanalyser/">
                  <a:extLst>
                    <a:ext uri="{A12FA001-AC4F-418D-AE19-62706E023703}">
                      <ahyp:hlinkClr xmlns:ahyp="http://schemas.microsoft.com/office/drawing/2018/hyperlinkcolor" xmlns="" val="tx"/>
                    </a:ext>
                  </a:extLst>
                </a:hlinkClick>
              </a:rPr>
              <a:t> Contrast </a:t>
            </a:r>
            <a:r>
              <a:rPr lang="en-US" dirty="0" err="1" smtClean="0">
                <a:hlinkClick r:id="rId3" tooltip="https://developer.paciellogroup.com/resources/contrastanalyser/">
                  <a:extLst>
                    <a:ext uri="{A12FA001-AC4F-418D-AE19-62706E023703}">
                      <ahyp:hlinkClr xmlns:ahyp="http://schemas.microsoft.com/office/drawing/2018/hyperlinkcolor" xmlns="" val="tx"/>
                    </a:ext>
                  </a:extLst>
                </a:hlinkClick>
              </a:rPr>
              <a:t>Analyser</a:t>
            </a:r>
            <a:endParaRPr lang="en-US" dirty="0" smtClean="0">
              <a:hlinkClick r:id="rId4">
                <a:extLst>
                  <a:ext uri="{A12FA001-AC4F-418D-AE19-62706E023703}">
                    <ahyp:hlinkClr xmlns:ahyp="http://schemas.microsoft.com/office/drawing/2018/hyperlinkcolor" xmlns="" val="tx"/>
                  </a:ext>
                </a:extLst>
              </a:hlinkClick>
            </a:endParaRPr>
          </a:p>
          <a:p>
            <a:r>
              <a:rPr lang="en-US" dirty="0" smtClean="0">
                <a:hlinkClick r:id="rId4" tooltip="https://play.google.com/store/apps/details?id=com.google.android.tts&amp;hl=en_US">
                  <a:extLst>
                    <a:ext uri="{A12FA001-AC4F-418D-AE19-62706E023703}">
                      <ahyp:hlinkClr xmlns:ahyp="http://schemas.microsoft.com/office/drawing/2018/hyperlinkcolor" xmlns="" val="tx"/>
                    </a:ext>
                  </a:extLst>
                </a:hlinkClick>
              </a:rPr>
              <a:t>Google Text-to-Speech</a:t>
            </a:r>
            <a:endParaRPr lang="en-US" dirty="0" smtClean="0">
              <a:hlinkClick r:id="rId4">
                <a:extLst>
                  <a:ext uri="{A12FA001-AC4F-418D-AE19-62706E023703}">
                    <ahyp:hlinkClr xmlns:ahyp="http://schemas.microsoft.com/office/drawing/2018/hyperlinkcolor" xmlns="" val="tx"/>
                  </a:ext>
                </a:extLst>
              </a:hlinkClick>
            </a:endParaRPr>
          </a:p>
          <a:p>
            <a:r>
              <a:rPr lang="en-US" dirty="0" smtClean="0">
                <a:hlinkClick r:id="rId5" tooltip="https://www2.le.ac.uk/webcentre/plone/build/basics/add-images/alt-text">
                  <a:extLst>
                    <a:ext uri="{A12FA001-AC4F-418D-AE19-62706E023703}">
                      <ahyp:hlinkClr xmlns:ahyp="http://schemas.microsoft.com/office/drawing/2018/hyperlinkcolor" xmlns="" val="tx"/>
                    </a:ext>
                  </a:extLst>
                </a:hlinkClick>
              </a:rPr>
              <a:t>Writing effective ALT text</a:t>
            </a:r>
            <a:endParaRPr lang="en-US" dirty="0" smtClean="0">
              <a:hlinkClick r:id="rId4">
                <a:extLst>
                  <a:ext uri="{A12FA001-AC4F-418D-AE19-62706E023703}">
                    <ahyp:hlinkClr xmlns:ahyp="http://schemas.microsoft.com/office/drawing/2018/hyperlinkcolor" xmlns="" val="tx"/>
                  </a:ext>
                </a:extLst>
              </a:hlinkClick>
            </a:endParaRPr>
          </a:p>
          <a:p>
            <a:r>
              <a:rPr lang="en-US" dirty="0" smtClean="0">
                <a:hlinkClick r:id="rId6" tooltip="https://www.washington.edu/accessibility/videos/free-captioning/">
                  <a:extLst>
                    <a:ext uri="{A12FA001-AC4F-418D-AE19-62706E023703}">
                      <ahyp:hlinkClr xmlns:ahyp="http://schemas.microsoft.com/office/drawing/2018/hyperlinkcolor" xmlns="" val="tx"/>
                    </a:ext>
                  </a:extLst>
                </a:hlinkClick>
              </a:rPr>
              <a:t>Captioning Your Own Video for Free</a:t>
            </a:r>
            <a:endParaRPr lang="en-US" dirty="0" smtClean="0"/>
          </a:p>
          <a:p>
            <a:r>
              <a:rPr lang="en-US" dirty="0" smtClean="0">
                <a:hlinkClick r:id="rId7" tooltip="https://community.canvaslms.com/groups/accessibility">
                  <a:extLst>
                    <a:ext uri="{A12FA001-AC4F-418D-AE19-62706E023703}">
                      <ahyp:hlinkClr xmlns:ahyp="http://schemas.microsoft.com/office/drawing/2018/hyperlinkcolor" xmlns="" val="tx"/>
                    </a:ext>
                  </a:extLst>
                </a:hlinkClick>
              </a:rPr>
              <a:t>Canvas Accessibility</a:t>
            </a:r>
            <a:endParaRPr lang="en-US" dirty="0" smtClean="0"/>
          </a:p>
          <a:p>
            <a:r>
              <a:rPr lang="en-US" dirty="0" smtClean="0">
                <a:hlinkClick r:id="rId8" tooltip="https://accessibility.hhs.texas.gov/policy.htm">
                  <a:extLst>
                    <a:ext uri="{A12FA001-AC4F-418D-AE19-62706E023703}">
                      <ahyp:hlinkClr xmlns:ahyp="http://schemas.microsoft.com/office/drawing/2018/hyperlinkcolor" xmlns="" val="tx"/>
                    </a:ext>
                  </a:extLst>
                </a:hlinkClick>
              </a:rPr>
              <a:t>HHS </a:t>
            </a:r>
            <a:r>
              <a:rPr lang="en-US" dirty="0" smtClean="0">
                <a:hlinkClick r:id="rId8" tooltip="https://accessibility.hhs.texas.gov/policy.htm">
                  <a:extLst>
                    <a:ext uri="{A12FA001-AC4F-418D-AE19-62706E023703}">
                      <ahyp:hlinkClr xmlns:ahyp="http://schemas.microsoft.com/office/drawing/2018/hyperlinkcolor" xmlns="" val="tx"/>
                    </a:ext>
                  </a:extLst>
                </a:hlinkClick>
              </a:rPr>
              <a:t>Accessibility Center</a:t>
            </a:r>
            <a:endParaRPr lang="en-US" dirty="0" smtClean="0"/>
          </a:p>
          <a:p>
            <a:r>
              <a:rPr lang="en-US" dirty="0" smtClean="0">
                <a:hlinkClick r:id="rId9" tooltip="https://webaim.org/standards/wcag/checklist">
                  <a:extLst>
                    <a:ext uri="{A12FA001-AC4F-418D-AE19-62706E023703}">
                      <ahyp:hlinkClr xmlns:ahyp="http://schemas.microsoft.com/office/drawing/2018/hyperlinkcolor" xmlns="" val="tx"/>
                    </a:ext>
                  </a:extLst>
                </a:hlinkClick>
              </a:rPr>
              <a:t>Web Aim</a:t>
            </a:r>
            <a:endParaRPr lang="en-US" dirty="0" smtClean="0"/>
          </a:p>
          <a:p>
            <a:r>
              <a:rPr lang="en-US" dirty="0" err="1" smtClean="0">
                <a:hlinkClick r:id="rId10" tooltip="http://design4access.nomensa.com/checklist.html">
                  <a:extLst>
                    <a:ext uri="{A12FA001-AC4F-418D-AE19-62706E023703}">
                      <ahyp:hlinkClr xmlns:ahyp="http://schemas.microsoft.com/office/drawing/2018/hyperlinkcolor" xmlns="" val="tx"/>
                    </a:ext>
                  </a:extLst>
                </a:hlinkClick>
              </a:rPr>
              <a:t>Nomensa</a:t>
            </a:r>
            <a:r>
              <a:rPr lang="en-US" dirty="0" smtClean="0">
                <a:hlinkClick r:id="rId10" tooltip="http://design4access.nomensa.com/checklist.html">
                  <a:extLst>
                    <a:ext uri="{A12FA001-AC4F-418D-AE19-62706E023703}">
                      <ahyp:hlinkClr xmlns:ahyp="http://schemas.microsoft.com/office/drawing/2018/hyperlinkcolor" xmlns="" val="tx"/>
                    </a:ext>
                  </a:extLst>
                </a:hlinkClick>
              </a:rPr>
              <a:t>  Accessibility Checklist</a:t>
            </a:r>
            <a:endParaRPr lang="en-US" dirty="0" smtClean="0"/>
          </a:p>
          <a:p>
            <a:r>
              <a:rPr lang="en-US" dirty="0" smtClean="0">
                <a:hlinkClick r:id="rId11" tooltip="https://www.w3.org/WAI/demos/bad/before/home.html">
                  <a:extLst>
                    <a:ext uri="{A12FA001-AC4F-418D-AE19-62706E023703}">
                      <ahyp:hlinkClr xmlns:ahyp="http://schemas.microsoft.com/office/drawing/2018/hyperlinkcolor" xmlns="" val="tx"/>
                    </a:ext>
                  </a:extLst>
                </a:hlinkClick>
              </a:rPr>
              <a:t>Before and After  Demonstration</a:t>
            </a:r>
            <a:endParaRPr lang="en-US" dirty="0" smtClean="0"/>
          </a:p>
          <a:p>
            <a:r>
              <a:rPr lang="en-US" dirty="0" smtClean="0">
                <a:hlinkClick r:id="rId12" tooltip="https://www.w3.org/TR/WCAG21/">
                  <a:extLst>
                    <a:ext uri="{A12FA001-AC4F-418D-AE19-62706E023703}">
                      <ahyp:hlinkClr xmlns:ahyp="http://schemas.microsoft.com/office/drawing/2018/hyperlinkcolor" xmlns="" val="tx"/>
                    </a:ext>
                  </a:extLst>
                </a:hlinkClick>
              </a:rPr>
              <a:t>Web Content Accessibility Guidelines (WCAG 2.1</a:t>
            </a:r>
            <a:r>
              <a:rPr lang="en-US" dirty="0" smtClean="0">
                <a:hlinkClick r:id="rId12" tooltip="https://www.w3.org/TR/WCAG21/">
                  <a:extLst>
                    <a:ext uri="{A12FA001-AC4F-418D-AE19-62706E023703}">
                      <ahyp:hlinkClr xmlns:ahyp="http://schemas.microsoft.com/office/drawing/2018/hyperlinkcolor" xmlns="" val="tx"/>
                    </a:ext>
                  </a:extLst>
                </a:hlinkClick>
              </a:rPr>
              <a:t>)</a:t>
            </a:r>
            <a:endParaRPr lang="en-US" dirty="0" smtClean="0"/>
          </a:p>
          <a:p>
            <a:r>
              <a:rPr lang="en-US" dirty="0" smtClean="0">
                <a:hlinkClick r:id="rId13"/>
              </a:rPr>
              <a:t>WUHCAG 2.0 Checklists</a:t>
            </a:r>
            <a:endParaRPr lang="en-US" dirty="0"/>
          </a:p>
        </p:txBody>
      </p:sp>
    </p:spTree>
    <p:extLst>
      <p:ext uri="{BB962C8B-B14F-4D97-AF65-F5344CB8AC3E}">
        <p14:creationId xmlns:p14="http://schemas.microsoft.com/office/powerpoint/2010/main" val="12374397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2" name="Title 1"/>
          <p:cNvSpPr>
            <a:spLocks noGrp="1"/>
          </p:cNvSpPr>
          <p:nvPr>
            <p:ph type="title"/>
          </p:nvPr>
        </p:nvSpPr>
        <p:spPr/>
        <p:txBody>
          <a:bodyPr>
            <a:noAutofit/>
          </a:bodyPr>
          <a:lstStyle/>
          <a:p>
            <a:pPr rtl="0" eaLnBrk="1" latinLnBrk="0" hangingPunct="1"/>
            <a:r>
              <a:rPr lang="en-US" sz="8000" b="0" i="0" kern="1200" cap="all"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Reflection</a:t>
            </a:r>
            <a:endParaRPr lang="en-US" sz="8000" dirty="0" smtClean="0">
              <a:effectLst/>
              <a:latin typeface="Verdana" panose="020B0604030504040204" pitchFamily="34" charset="0"/>
              <a:ea typeface="Verdana" panose="020B0604030504040204" pitchFamily="34" charset="0"/>
              <a:cs typeface="Verdana" panose="020B0604030504040204" pitchFamily="34" charset="0"/>
            </a:endParaRPr>
          </a:p>
          <a:p>
            <a:pPr rtl="0" eaLnBrk="1" latinLnBrk="0" hangingPunct="1"/>
            <a:r>
              <a:rPr lang="en-US" sz="8000" b="0" i="0" kern="1200" cap="all"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Closing</a:t>
            </a:r>
            <a:endParaRPr lang="en-US" sz="8000" dirty="0" smtClean="0">
              <a:effectLst/>
              <a:latin typeface="Verdana" panose="020B0604030504040204" pitchFamily="34" charset="0"/>
              <a:ea typeface="Verdana" panose="020B0604030504040204" pitchFamily="34" charset="0"/>
              <a:cs typeface="Verdana" panose="020B0604030504040204" pitchFamily="34" charset="0"/>
            </a:endParaRPr>
          </a:p>
          <a:p>
            <a:r>
              <a:rPr lang="en-US" sz="8000" b="0" i="0" kern="1200" cap="all"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Circle</a:t>
            </a:r>
            <a:endParaRPr lang="en-US" sz="8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53027484"/>
      </p:ext>
    </p:extLst>
  </p:cSld>
  <p:clrMapOvr>
    <a:masterClrMapping/>
  </p:clrMapOvr>
  <p:transition spd="slow">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7"/>
          <p:cNvSpPr txBox="1">
            <a:spLocks noGrp="1"/>
          </p:cNvSpPr>
          <p:nvPr>
            <p:ph type="ctrTitle"/>
          </p:nvPr>
        </p:nvSpPr>
        <p:spPr>
          <a:xfrm>
            <a:off x="2818020" y="2155770"/>
            <a:ext cx="6123600" cy="1445760"/>
          </a:xfrm>
          <a:prstGeom prst="rect">
            <a:avLst/>
          </a:prstGeom>
        </p:spPr>
        <p:txBody>
          <a:bodyPr spcFirstLastPara="1" vert="horz" wrap="square" lIns="85320" tIns="42660" rIns="85320" bIns="42660" rtlCol="0" anchor="b" anchorCtr="0">
            <a:noAutofit/>
          </a:bodyPr>
          <a:lstStyle/>
          <a:p>
            <a:pPr algn="ctr">
              <a:spcBef>
                <a:spcPts val="0"/>
              </a:spcBef>
            </a:pPr>
            <a:r>
              <a:rPr lang="en" sz="8640" dirty="0">
                <a:latin typeface="Verdana"/>
                <a:ea typeface="Verdana"/>
                <a:cs typeface="Verdana"/>
                <a:sym typeface="Verdana"/>
              </a:rPr>
              <a:t>The End</a:t>
            </a:r>
            <a:endParaRPr sz="8640" dirty="0">
              <a:latin typeface="Verdana"/>
              <a:ea typeface="Verdana"/>
              <a:cs typeface="Verdana"/>
              <a:sym typeface="Verdana"/>
            </a:endParaRPr>
          </a:p>
        </p:txBody>
      </p:sp>
    </p:spTree>
    <p:extLst>
      <p:ext uri="{BB962C8B-B14F-4D97-AF65-F5344CB8AC3E}">
        <p14:creationId xmlns:p14="http://schemas.microsoft.com/office/powerpoint/2010/main" val="640688188"/>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2" name="Title 1"/>
          <p:cNvSpPr>
            <a:spLocks noGrp="1"/>
          </p:cNvSpPr>
          <p:nvPr>
            <p:ph type="title"/>
          </p:nvPr>
        </p:nvSpPr>
        <p:spPr>
          <a:xfrm>
            <a:off x="415609" y="358905"/>
            <a:ext cx="2022800" cy="763560"/>
          </a:xfrm>
        </p:spPr>
        <p:txBody>
          <a:bodyPr>
            <a:noAutofit/>
          </a:bodyPr>
          <a:lstStyle/>
          <a:p>
            <a:r>
              <a:rPr lang="en-US" sz="4800" dirty="0" smtClean="0">
                <a:latin typeface="Verdana" panose="020B0604030504040204" pitchFamily="34" charset="0"/>
                <a:ea typeface="Verdana" panose="020B0604030504040204" pitchFamily="34" charset="0"/>
                <a:cs typeface="Verdana" panose="020B0604030504040204" pitchFamily="34" charset="0"/>
              </a:rPr>
              <a:t>rise</a:t>
            </a:r>
            <a:endParaRPr lang="en-US" sz="4800" dirty="0">
              <a:latin typeface="Verdana" panose="020B0604030504040204" pitchFamily="34" charset="0"/>
              <a:ea typeface="Verdana" panose="020B0604030504040204" pitchFamily="34" charset="0"/>
              <a:cs typeface="Verdana" panose="020B0604030504040204" pitchFamily="34" charset="0"/>
            </a:endParaRPr>
          </a:p>
        </p:txBody>
      </p:sp>
      <p:sp>
        <p:nvSpPr>
          <p:cNvPr id="150" name="Google Shape;150;p28"/>
          <p:cNvSpPr txBox="1">
            <a:spLocks noGrp="1"/>
          </p:cNvSpPr>
          <p:nvPr>
            <p:ph type="body" idx="1"/>
          </p:nvPr>
        </p:nvSpPr>
        <p:spPr>
          <a:xfrm>
            <a:off x="1300620" y="1725014"/>
            <a:ext cx="9590760" cy="2289600"/>
          </a:xfrm>
          <a:prstGeom prst="rect">
            <a:avLst/>
          </a:prstGeom>
        </p:spPr>
        <p:txBody>
          <a:bodyPr spcFirstLastPara="1" vert="horz" wrap="square" lIns="109710" tIns="109710" rIns="109710" bIns="109710" rtlCol="0" anchor="t" anchorCtr="0">
            <a:noAutofit/>
          </a:bodyPr>
          <a:lstStyle/>
          <a:p>
            <a:pPr marL="0" indent="0" algn="ctr">
              <a:buClr>
                <a:schemeClr val="dk1"/>
              </a:buClr>
              <a:buSzPts val="1100"/>
              <a:buNone/>
            </a:pPr>
            <a:r>
              <a:rPr lang="en" sz="3600" b="1" i="1" dirty="0">
                <a:solidFill>
                  <a:srgbClr val="1C2D3F"/>
                </a:solidFill>
                <a:latin typeface="Georgia"/>
                <a:ea typeface="Georgia"/>
                <a:cs typeface="Georgia"/>
                <a:sym typeface="Georgia"/>
              </a:rPr>
              <a:t>There is no greater threat to the critics</a:t>
            </a:r>
            <a:endParaRPr sz="3600" b="1" i="1" dirty="0">
              <a:solidFill>
                <a:srgbClr val="1C2D3F"/>
              </a:solidFill>
              <a:latin typeface="Georgia"/>
              <a:ea typeface="Georgia"/>
              <a:cs typeface="Georgia"/>
              <a:sym typeface="Georgia"/>
            </a:endParaRPr>
          </a:p>
          <a:p>
            <a:pPr marL="0" indent="0" algn="ctr">
              <a:spcAft>
                <a:spcPts val="3600"/>
              </a:spcAft>
              <a:buNone/>
            </a:pPr>
            <a:r>
              <a:rPr lang="en" sz="3600" i="1" dirty="0">
                <a:solidFill>
                  <a:srgbClr val="1C2D3F"/>
                </a:solidFill>
                <a:latin typeface="Georgia"/>
                <a:ea typeface="Georgia"/>
                <a:cs typeface="Georgia"/>
                <a:sym typeface="Georgia"/>
              </a:rPr>
              <a:t>and cynics and fearmongers than those of us who are willing to fall because we have learned how to rise. </a:t>
            </a:r>
            <a:endParaRPr sz="3600" i="1" dirty="0">
              <a:solidFill>
                <a:srgbClr val="1C2D3F"/>
              </a:solidFill>
              <a:latin typeface="Georgia"/>
              <a:ea typeface="Georgia"/>
              <a:cs typeface="Georgia"/>
              <a:sym typeface="Georgia"/>
            </a:endParaRPr>
          </a:p>
          <a:p>
            <a:pPr indent="-502920" algn="r">
              <a:buClr>
                <a:srgbClr val="1C2D3F"/>
              </a:buClr>
              <a:buSzPts val="3000"/>
              <a:buFont typeface="Georgia"/>
              <a:buChar char="-"/>
            </a:pPr>
            <a:r>
              <a:rPr lang="en" sz="3600" i="1" dirty="0">
                <a:solidFill>
                  <a:srgbClr val="1C2D3F"/>
                </a:solidFill>
                <a:latin typeface="Georgia"/>
                <a:ea typeface="Georgia"/>
                <a:cs typeface="Georgia"/>
                <a:sym typeface="Georgia"/>
              </a:rPr>
              <a:t>Brene Brown website</a:t>
            </a:r>
            <a:endParaRPr sz="3600" dirty="0"/>
          </a:p>
        </p:txBody>
      </p:sp>
    </p:spTree>
    <p:extLst>
      <p:ext uri="{BB962C8B-B14F-4D97-AF65-F5344CB8AC3E}">
        <p14:creationId xmlns:p14="http://schemas.microsoft.com/office/powerpoint/2010/main" val="2816839983"/>
      </p:ext>
    </p:extLst>
  </p:cSld>
  <p:clrMapOvr>
    <a:masterClrMapping/>
  </p:clrMapOvr>
  <mc:AlternateContent xmlns:mc="http://schemas.openxmlformats.org/markup-compatibility/2006" xmlns:p14="http://schemas.microsoft.com/office/powerpoint/2010/main">
    <mc:Choice Requires="p14">
      <p:transition spd="slow">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2" name="Title 1"/>
          <p:cNvSpPr>
            <a:spLocks noGrp="1"/>
          </p:cNvSpPr>
          <p:nvPr>
            <p:ph type="title"/>
          </p:nvPr>
        </p:nvSpPr>
        <p:spPr>
          <a:xfrm>
            <a:off x="235496" y="288559"/>
            <a:ext cx="6665138" cy="763560"/>
          </a:xfrm>
        </p:spPr>
        <p:txBody>
          <a:bodyPr>
            <a:noAutofit/>
          </a:bodyPr>
          <a:lstStyle/>
          <a:p>
            <a:r>
              <a:rPr lang="en-US" sz="4800" dirty="0" smtClean="0">
                <a:latin typeface="Verdana" panose="020B0604030504040204" pitchFamily="34" charset="0"/>
                <a:ea typeface="Verdana" panose="020B0604030504040204" pitchFamily="34" charset="0"/>
                <a:cs typeface="Verdana" panose="020B0604030504040204" pitchFamily="34" charset="0"/>
              </a:rPr>
              <a:t>Courage Catalyst</a:t>
            </a:r>
            <a:endParaRPr lang="en-US" sz="4800" dirty="0">
              <a:latin typeface="Verdana" panose="020B0604030504040204" pitchFamily="34" charset="0"/>
              <a:ea typeface="Verdana" panose="020B0604030504040204" pitchFamily="34" charset="0"/>
              <a:cs typeface="Verdana" panose="020B0604030504040204" pitchFamily="34" charset="0"/>
            </a:endParaRPr>
          </a:p>
        </p:txBody>
      </p:sp>
      <p:sp>
        <p:nvSpPr>
          <p:cNvPr id="155" name="Google Shape;155;p29"/>
          <p:cNvSpPr txBox="1">
            <a:spLocks noGrp="1"/>
          </p:cNvSpPr>
          <p:nvPr>
            <p:ph type="body" idx="1"/>
          </p:nvPr>
        </p:nvSpPr>
        <p:spPr>
          <a:xfrm>
            <a:off x="1992540" y="1498423"/>
            <a:ext cx="8389800" cy="4555080"/>
          </a:xfrm>
          <a:prstGeom prst="rect">
            <a:avLst/>
          </a:prstGeom>
        </p:spPr>
        <p:txBody>
          <a:bodyPr spcFirstLastPara="1" vert="horz" wrap="square" lIns="109710" tIns="109710" rIns="109710" bIns="109710" rtlCol="0" anchor="t" anchorCtr="0">
            <a:noAutofit/>
          </a:bodyPr>
          <a:lstStyle/>
          <a:p>
            <a:pPr marL="0" indent="0" algn="ctr">
              <a:buNone/>
            </a:pPr>
            <a:r>
              <a:rPr lang="en" sz="2800" dirty="0">
                <a:latin typeface="Verdana" panose="020B0604030504040204" pitchFamily="34" charset="0"/>
                <a:ea typeface="Verdana" panose="020B0604030504040204" pitchFamily="34" charset="0"/>
                <a:cs typeface="Verdana" panose="020B0604030504040204" pitchFamily="34" charset="0"/>
                <a:sym typeface="Verdana"/>
              </a:rPr>
              <a:t>This is the space where we recognize people who bring courage and love to the places that need it the most. Their work reaches far beyond what they do everyday – they are the change makers, culture shifters, and light bearers. </a:t>
            </a:r>
            <a:endParaRPr sz="2800" dirty="0">
              <a:latin typeface="Verdana" panose="020B0604030504040204" pitchFamily="34" charset="0"/>
              <a:ea typeface="Verdana" panose="020B0604030504040204" pitchFamily="34" charset="0"/>
              <a:cs typeface="Verdana" panose="020B0604030504040204" pitchFamily="34" charset="0"/>
              <a:sym typeface="Verdana"/>
            </a:endParaRPr>
          </a:p>
          <a:p>
            <a:pPr marL="0" indent="0" algn="ctr">
              <a:spcAft>
                <a:spcPts val="3600"/>
              </a:spcAft>
              <a:buNone/>
            </a:pPr>
            <a:r>
              <a:rPr lang="en" sz="2800" dirty="0">
                <a:latin typeface="Verdana" panose="020B0604030504040204" pitchFamily="34" charset="0"/>
                <a:ea typeface="Verdana" panose="020B0604030504040204" pitchFamily="34" charset="0"/>
                <a:cs typeface="Verdana" panose="020B0604030504040204" pitchFamily="34" charset="0"/>
                <a:sym typeface="Verdana"/>
              </a:rPr>
              <a:t>They are Courage Catalysts</a:t>
            </a:r>
            <a:r>
              <a:rPr lang="en" sz="2800" dirty="0" smtClean="0">
                <a:latin typeface="Verdana" panose="020B0604030504040204" pitchFamily="34" charset="0"/>
                <a:ea typeface="Verdana" panose="020B0604030504040204" pitchFamily="34" charset="0"/>
                <a:cs typeface="Verdana" panose="020B0604030504040204" pitchFamily="34" charset="0"/>
                <a:sym typeface="Verdana"/>
              </a:rPr>
              <a:t>.</a:t>
            </a:r>
            <a:endParaRPr sz="2800" dirty="0">
              <a:latin typeface="Verdana" panose="020B0604030504040204" pitchFamily="34" charset="0"/>
              <a:ea typeface="Verdana" panose="020B0604030504040204" pitchFamily="34" charset="0"/>
              <a:cs typeface="Verdana" panose="020B0604030504040204" pitchFamily="34" charset="0"/>
              <a:sym typeface="Verdana"/>
            </a:endParaRPr>
          </a:p>
          <a:p>
            <a:pPr marL="0" indent="0" algn="r">
              <a:buNone/>
            </a:pPr>
            <a:r>
              <a:rPr lang="en" sz="2800" dirty="0">
                <a:latin typeface="Verdana" panose="020B0604030504040204" pitchFamily="34" charset="0"/>
                <a:ea typeface="Verdana" panose="020B0604030504040204" pitchFamily="34" charset="0"/>
                <a:cs typeface="Verdana" panose="020B0604030504040204" pitchFamily="34" charset="0"/>
                <a:sym typeface="Verdana"/>
              </a:rPr>
              <a:t>- Brene Brown website</a:t>
            </a:r>
            <a:endParaRPr sz="2800" dirty="0">
              <a:latin typeface="Verdana" panose="020B0604030504040204" pitchFamily="34" charset="0"/>
              <a:ea typeface="Verdana" panose="020B0604030504040204" pitchFamily="34" charset="0"/>
              <a:cs typeface="Verdana" panose="020B0604030504040204" pitchFamily="34" charset="0"/>
              <a:sym typeface="Verdana"/>
            </a:endParaRPr>
          </a:p>
        </p:txBody>
      </p:sp>
    </p:spTree>
    <p:extLst>
      <p:ext uri="{BB962C8B-B14F-4D97-AF65-F5344CB8AC3E}">
        <p14:creationId xmlns:p14="http://schemas.microsoft.com/office/powerpoint/2010/main" val="3892754280"/>
      </p:ext>
    </p:extLst>
  </p:cSld>
  <p:clrMapOvr>
    <a:masterClrMapping/>
  </p:clrMapOvr>
  <mc:AlternateContent xmlns:mc="http://schemas.openxmlformats.org/markup-compatibility/2006" xmlns:p14="http://schemas.microsoft.com/office/powerpoint/2010/main">
    <mc:Choice Requires="p14">
      <p:transition spd="slow">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2" name="Title 1"/>
          <p:cNvSpPr>
            <a:spLocks noGrp="1"/>
          </p:cNvSpPr>
          <p:nvPr>
            <p:ph type="title"/>
          </p:nvPr>
        </p:nvSpPr>
        <p:spPr>
          <a:xfrm>
            <a:off x="387890" y="316266"/>
            <a:ext cx="11360800" cy="763560"/>
          </a:xfrm>
        </p:spPr>
        <p:txBody>
          <a:bodyPr>
            <a:noAutofit/>
          </a:bodyPr>
          <a:lstStyle/>
          <a:p>
            <a:r>
              <a:rPr lang="en-US" sz="4800" dirty="0" err="1" smtClean="0">
                <a:latin typeface="Verdana" panose="020B0604030504040204" pitchFamily="34" charset="0"/>
                <a:ea typeface="Verdana" panose="020B0604030504040204" pitchFamily="34" charset="0"/>
                <a:cs typeface="Verdana" panose="020B0604030504040204" pitchFamily="34" charset="0"/>
              </a:rPr>
              <a:t>CouRage</a:t>
            </a:r>
            <a:endParaRPr lang="en-US" sz="4800" dirty="0">
              <a:latin typeface="Verdana" panose="020B0604030504040204" pitchFamily="34" charset="0"/>
              <a:ea typeface="Verdana" panose="020B0604030504040204" pitchFamily="34" charset="0"/>
              <a:cs typeface="Verdana" panose="020B0604030504040204" pitchFamily="34" charset="0"/>
            </a:endParaRPr>
          </a:p>
        </p:txBody>
      </p:sp>
      <p:sp>
        <p:nvSpPr>
          <p:cNvPr id="160" name="Google Shape;160;p30"/>
          <p:cNvSpPr txBox="1">
            <a:spLocks noGrp="1"/>
          </p:cNvSpPr>
          <p:nvPr>
            <p:ph type="body" idx="1"/>
          </p:nvPr>
        </p:nvSpPr>
        <p:spPr>
          <a:xfrm>
            <a:off x="1854240" y="1869439"/>
            <a:ext cx="8755200" cy="2416647"/>
          </a:xfrm>
          <a:prstGeom prst="rect">
            <a:avLst/>
          </a:prstGeom>
        </p:spPr>
        <p:txBody>
          <a:bodyPr spcFirstLastPara="1" vert="horz" wrap="square" lIns="109710" tIns="109710" rIns="109710" bIns="109710" rtlCol="0" anchor="t" anchorCtr="0">
            <a:noAutofit/>
          </a:bodyPr>
          <a:lstStyle/>
          <a:p>
            <a:pPr marL="0" indent="0" algn="ctr">
              <a:buNone/>
            </a:pPr>
            <a:r>
              <a:rPr lang="en" sz="6000" dirty="0" smtClean="0">
                <a:latin typeface="Verdana" panose="020B0604030504040204" pitchFamily="34" charset="0"/>
                <a:ea typeface="Verdana" panose="020B0604030504040204" pitchFamily="34" charset="0"/>
                <a:cs typeface="Verdana" panose="020B0604030504040204" pitchFamily="34" charset="0"/>
                <a:sym typeface="Verdana"/>
              </a:rPr>
              <a:t>Courage </a:t>
            </a:r>
            <a:r>
              <a:rPr lang="en" sz="6000" dirty="0">
                <a:latin typeface="Verdana" panose="020B0604030504040204" pitchFamily="34" charset="0"/>
                <a:ea typeface="Verdana" panose="020B0604030504040204" pitchFamily="34" charset="0"/>
                <a:cs typeface="Verdana" panose="020B0604030504040204" pitchFamily="34" charset="0"/>
                <a:sym typeface="Verdana"/>
              </a:rPr>
              <a:t>is asking for what you need. </a:t>
            </a:r>
            <a:endParaRPr sz="6000" dirty="0">
              <a:latin typeface="Verdana" panose="020B0604030504040204" pitchFamily="34" charset="0"/>
              <a:ea typeface="Verdana" panose="020B0604030504040204" pitchFamily="34" charset="0"/>
              <a:cs typeface="Verdana" panose="020B0604030504040204" pitchFamily="34" charset="0"/>
              <a:sym typeface="Verdana"/>
            </a:endParaRPr>
          </a:p>
          <a:p>
            <a:pPr marL="0" indent="0" algn="r">
              <a:buNone/>
            </a:pPr>
            <a:r>
              <a:rPr lang="en" sz="6000" dirty="0">
                <a:latin typeface="Verdana" panose="020B0604030504040204" pitchFamily="34" charset="0"/>
                <a:ea typeface="Verdana" panose="020B0604030504040204" pitchFamily="34" charset="0"/>
                <a:cs typeface="Verdana" panose="020B0604030504040204" pitchFamily="34" charset="0"/>
                <a:sym typeface="Verdana"/>
              </a:rPr>
              <a:t>- </a:t>
            </a:r>
            <a:r>
              <a:rPr lang="en" sz="4800" dirty="0">
                <a:latin typeface="Verdana" panose="020B0604030504040204" pitchFamily="34" charset="0"/>
                <a:ea typeface="Verdana" panose="020B0604030504040204" pitchFamily="34" charset="0"/>
                <a:cs typeface="Verdana" panose="020B0604030504040204" pitchFamily="34" charset="0"/>
                <a:sym typeface="Verdana"/>
              </a:rPr>
              <a:t>Brene </a:t>
            </a:r>
            <a:r>
              <a:rPr lang="en" sz="4800" dirty="0" smtClean="0">
                <a:latin typeface="Verdana" panose="020B0604030504040204" pitchFamily="34" charset="0"/>
                <a:ea typeface="Verdana" panose="020B0604030504040204" pitchFamily="34" charset="0"/>
                <a:cs typeface="Verdana" panose="020B0604030504040204" pitchFamily="34" charset="0"/>
                <a:sym typeface="Verdana"/>
              </a:rPr>
              <a:t>Brown</a:t>
            </a:r>
            <a:endParaRPr sz="4800" dirty="0">
              <a:latin typeface="Verdana" panose="020B0604030504040204" pitchFamily="34" charset="0"/>
              <a:ea typeface="Verdana" panose="020B0604030504040204" pitchFamily="34" charset="0"/>
              <a:cs typeface="Verdana" panose="020B0604030504040204" pitchFamily="34" charset="0"/>
              <a:sym typeface="Verdana"/>
            </a:endParaRPr>
          </a:p>
        </p:txBody>
      </p:sp>
    </p:spTree>
    <p:extLst>
      <p:ext uri="{BB962C8B-B14F-4D97-AF65-F5344CB8AC3E}">
        <p14:creationId xmlns:p14="http://schemas.microsoft.com/office/powerpoint/2010/main" val="1231025205"/>
      </p:ext>
    </p:extLst>
  </p:cSld>
  <p:clrMapOvr>
    <a:masterClrMapping/>
  </p:clrMapOvr>
  <mc:AlternateContent xmlns:mc="http://schemas.openxmlformats.org/markup-compatibility/2006" xmlns:p14="http://schemas.microsoft.com/office/powerpoint/2010/main">
    <mc:Choice Requires="p14">
      <p:transition spd="slow">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2" name="Title 1"/>
          <p:cNvSpPr>
            <a:spLocks noGrp="1"/>
          </p:cNvSpPr>
          <p:nvPr>
            <p:ph type="title"/>
          </p:nvPr>
        </p:nvSpPr>
        <p:spPr>
          <a:xfrm>
            <a:off x="931413" y="1202967"/>
            <a:ext cx="6430676" cy="2947004"/>
          </a:xfrm>
        </p:spPr>
        <p:txBody>
          <a:bodyPr>
            <a:normAutofit fontScale="90000"/>
          </a:bodyPr>
          <a:lstStyle/>
          <a:p>
            <a:r>
              <a:rPr lang="en-US" sz="7200" b="0" i="0" kern="1200" cap="all"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The Power of asking Questions</a:t>
            </a:r>
            <a:endParaRPr lang="en-US" dirty="0"/>
          </a:p>
        </p:txBody>
      </p:sp>
      <p:pic>
        <p:nvPicPr>
          <p:cNvPr id="166" name="Google Shape;166;p31" descr="Rodin's &quot;The Thinker&quot; statue."/>
          <p:cNvPicPr preferRelativeResize="0"/>
          <p:nvPr/>
        </p:nvPicPr>
        <p:blipFill rotWithShape="1">
          <a:blip r:embed="rId3">
            <a:alphaModFix/>
          </a:blip>
          <a:srcRect/>
          <a:stretch/>
        </p:blipFill>
        <p:spPr>
          <a:xfrm>
            <a:off x="7979660" y="1103221"/>
            <a:ext cx="3197880" cy="4209450"/>
          </a:xfrm>
          <a:prstGeom prst="rect">
            <a:avLst/>
          </a:prstGeom>
          <a:noFill/>
          <a:ln>
            <a:noFill/>
          </a:ln>
        </p:spPr>
      </p:pic>
    </p:spTree>
    <p:extLst>
      <p:ext uri="{BB962C8B-B14F-4D97-AF65-F5344CB8AC3E}">
        <p14:creationId xmlns:p14="http://schemas.microsoft.com/office/powerpoint/2010/main" val="258052019"/>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983640" y="206509"/>
            <a:ext cx="10224720" cy="1118520"/>
          </a:xfrm>
          <a:prstGeom prst="rect">
            <a:avLst/>
          </a:prstGeom>
        </p:spPr>
        <p:txBody>
          <a:bodyPr spcFirstLastPara="1" vert="horz" wrap="square" lIns="109710" tIns="109710" rIns="109710" bIns="109710" rtlCol="0" anchor="t" anchorCtr="0">
            <a:noAutofit/>
          </a:bodyPr>
          <a:lstStyle/>
          <a:p>
            <a:pPr algn="ctr"/>
            <a:r>
              <a:rPr lang="en" sz="5760" dirty="0" smtClean="0">
                <a:latin typeface="Verdana"/>
                <a:ea typeface="Verdana"/>
                <a:cs typeface="Verdana"/>
                <a:sym typeface="Verdana"/>
              </a:rPr>
              <a:t>Questions</a:t>
            </a:r>
            <a:r>
              <a:rPr lang="en" sz="5760" baseline="0" dirty="0" smtClean="0">
                <a:latin typeface="Verdana"/>
                <a:ea typeface="Verdana"/>
                <a:cs typeface="Verdana"/>
                <a:sym typeface="Verdana"/>
              </a:rPr>
              <a:t> to ask</a:t>
            </a:r>
            <a:endParaRPr sz="5760" dirty="0">
              <a:latin typeface="Verdana"/>
              <a:ea typeface="Verdana"/>
              <a:cs typeface="Verdana"/>
              <a:sym typeface="Verdana"/>
            </a:endParaRPr>
          </a:p>
        </p:txBody>
      </p:sp>
      <p:sp>
        <p:nvSpPr>
          <p:cNvPr id="172" name="Google Shape;172;p32"/>
          <p:cNvSpPr txBox="1">
            <a:spLocks noGrp="1"/>
          </p:cNvSpPr>
          <p:nvPr>
            <p:ph type="body" idx="1"/>
          </p:nvPr>
        </p:nvSpPr>
        <p:spPr>
          <a:xfrm>
            <a:off x="1453661" y="1771090"/>
            <a:ext cx="9659815" cy="3598078"/>
          </a:xfrm>
          <a:prstGeom prst="rect">
            <a:avLst/>
          </a:prstGeom>
        </p:spPr>
        <p:txBody>
          <a:bodyPr spcFirstLastPara="1" vert="horz" wrap="square" lIns="109710" tIns="109710" rIns="109710" bIns="109710" rtlCol="0" anchor="t" anchorCtr="0">
            <a:noAutofit/>
          </a:bodyPr>
          <a:lstStyle/>
          <a:p>
            <a:pPr marL="0" indent="0">
              <a:lnSpc>
                <a:spcPct val="100000"/>
              </a:lnSpc>
              <a:spcAft>
                <a:spcPts val="3600"/>
              </a:spcAft>
              <a:buClr>
                <a:schemeClr val="dk1"/>
              </a:buClr>
              <a:buSzPts val="1100"/>
              <a:buNone/>
            </a:pPr>
            <a:r>
              <a:rPr lang="en" sz="3600" dirty="0" smtClean="0">
                <a:solidFill>
                  <a:schemeClr val="dk1"/>
                </a:solidFill>
                <a:latin typeface="Verdana"/>
                <a:ea typeface="Verdana"/>
                <a:cs typeface="Verdana"/>
                <a:sym typeface="Verdana"/>
              </a:rPr>
              <a:t>Is </a:t>
            </a:r>
            <a:r>
              <a:rPr lang="en" sz="3600" dirty="0">
                <a:solidFill>
                  <a:schemeClr val="dk1"/>
                </a:solidFill>
                <a:latin typeface="Verdana"/>
                <a:ea typeface="Verdana"/>
                <a:cs typeface="Verdana"/>
                <a:sym typeface="Verdana"/>
              </a:rPr>
              <a:t>there an accessibility policy</a:t>
            </a:r>
            <a:r>
              <a:rPr lang="en" sz="3600" dirty="0" smtClean="0">
                <a:solidFill>
                  <a:schemeClr val="dk1"/>
                </a:solidFill>
                <a:latin typeface="Verdana"/>
                <a:ea typeface="Verdana"/>
                <a:cs typeface="Verdana"/>
                <a:sym typeface="Verdana"/>
              </a:rPr>
              <a:t>?</a:t>
            </a:r>
            <a:endParaRPr sz="3600" dirty="0">
              <a:solidFill>
                <a:schemeClr val="dk1"/>
              </a:solidFill>
              <a:latin typeface="Verdana"/>
              <a:ea typeface="Verdana"/>
              <a:cs typeface="Verdana"/>
              <a:sym typeface="Verdana"/>
            </a:endParaRPr>
          </a:p>
          <a:p>
            <a:pPr marL="0" indent="0">
              <a:lnSpc>
                <a:spcPct val="100000"/>
              </a:lnSpc>
              <a:spcAft>
                <a:spcPts val="3600"/>
              </a:spcAft>
              <a:buClr>
                <a:schemeClr val="dk1"/>
              </a:buClr>
              <a:buSzPts val="1100"/>
              <a:buNone/>
            </a:pPr>
            <a:r>
              <a:rPr lang="en" sz="3600" dirty="0">
                <a:solidFill>
                  <a:schemeClr val="dk1"/>
                </a:solidFill>
                <a:latin typeface="Verdana"/>
                <a:ea typeface="Verdana"/>
                <a:cs typeface="Verdana"/>
                <a:sym typeface="Verdana"/>
              </a:rPr>
              <a:t>Do we have accessibility standards</a:t>
            </a:r>
            <a:r>
              <a:rPr lang="en" sz="3600" dirty="0" smtClean="0">
                <a:solidFill>
                  <a:schemeClr val="dk1"/>
                </a:solidFill>
                <a:latin typeface="Verdana"/>
                <a:ea typeface="Verdana"/>
                <a:cs typeface="Verdana"/>
                <a:sym typeface="Verdana"/>
              </a:rPr>
              <a:t>?</a:t>
            </a:r>
            <a:endParaRPr sz="3600" dirty="0">
              <a:solidFill>
                <a:schemeClr val="dk1"/>
              </a:solidFill>
              <a:latin typeface="Verdana"/>
              <a:ea typeface="Verdana"/>
              <a:cs typeface="Verdana"/>
              <a:sym typeface="Verdana"/>
            </a:endParaRPr>
          </a:p>
          <a:p>
            <a:pPr marL="0" indent="0">
              <a:lnSpc>
                <a:spcPct val="100000"/>
              </a:lnSpc>
              <a:buClr>
                <a:schemeClr val="dk1"/>
              </a:buClr>
              <a:buSzPts val="1100"/>
              <a:buNone/>
            </a:pPr>
            <a:r>
              <a:rPr lang="en" sz="3600" dirty="0">
                <a:solidFill>
                  <a:schemeClr val="dk1"/>
                </a:solidFill>
                <a:latin typeface="Verdana"/>
                <a:ea typeface="Verdana"/>
                <a:cs typeface="Verdana"/>
                <a:sym typeface="Verdana"/>
              </a:rPr>
              <a:t>Is there an accessibility team or expert</a:t>
            </a:r>
            <a:r>
              <a:rPr lang="en" sz="3600" dirty="0" smtClean="0">
                <a:solidFill>
                  <a:schemeClr val="dk1"/>
                </a:solidFill>
                <a:latin typeface="Verdana"/>
                <a:ea typeface="Verdana"/>
                <a:cs typeface="Verdana"/>
                <a:sym typeface="Verdana"/>
              </a:rPr>
              <a:t>?</a:t>
            </a:r>
            <a:endParaRPr sz="3600" dirty="0">
              <a:solidFill>
                <a:schemeClr val="dk1"/>
              </a:solidFill>
              <a:latin typeface="Verdana"/>
              <a:ea typeface="Verdana"/>
              <a:cs typeface="Verdana"/>
              <a:sym typeface="Verdana"/>
            </a:endParaRPr>
          </a:p>
        </p:txBody>
      </p:sp>
    </p:spTree>
    <p:extLst>
      <p:ext uri="{BB962C8B-B14F-4D97-AF65-F5344CB8AC3E}">
        <p14:creationId xmlns:p14="http://schemas.microsoft.com/office/powerpoint/2010/main" val="2570479223"/>
      </p:ext>
    </p:extLst>
  </p:cSld>
  <p:clrMapOvr>
    <a:masterClrMapping/>
  </p:clrMapOvr>
  <mc:AlternateContent xmlns:mc="http://schemas.openxmlformats.org/markup-compatibility/2006" xmlns:p14="http://schemas.microsoft.com/office/powerpoint/2010/main">
    <mc:Choice Requires="p14">
      <p:transition spd="slow">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1"/>
          <p:cNvSpPr>
            <a:spLocks noGrp="1"/>
          </p:cNvSpPr>
          <p:nvPr>
            <p:ph type="title"/>
          </p:nvPr>
        </p:nvSpPr>
        <p:spPr>
          <a:xfrm>
            <a:off x="415600" y="95827"/>
            <a:ext cx="11360800" cy="763560"/>
          </a:xfrm>
        </p:spPr>
        <p:txBody>
          <a:bodyPr>
            <a:noAutofit/>
          </a:bodyPr>
          <a:lstStyle/>
          <a:p>
            <a:pPr algn="ctr"/>
            <a:r>
              <a:rPr lang="en" sz="6000" dirty="0" smtClean="0">
                <a:sym typeface="Verdana"/>
              </a:rPr>
              <a:t>Findings</a:t>
            </a:r>
            <a:endParaRPr lang="en-US" sz="6000" dirty="0"/>
          </a:p>
        </p:txBody>
      </p:sp>
      <p:sp>
        <p:nvSpPr>
          <p:cNvPr id="178" name="Google Shape;178;p33"/>
          <p:cNvSpPr txBox="1">
            <a:spLocks noGrp="1"/>
          </p:cNvSpPr>
          <p:nvPr>
            <p:ph type="body" idx="1"/>
          </p:nvPr>
        </p:nvSpPr>
        <p:spPr>
          <a:xfrm>
            <a:off x="1492625" y="1039095"/>
            <a:ext cx="9893812" cy="4555080"/>
          </a:xfrm>
        </p:spPr>
        <p:txBody>
          <a:bodyPr/>
          <a:lstStyle/>
          <a:p>
            <a:pPr marL="137160" indent="0">
              <a:spcAft>
                <a:spcPts val="600"/>
              </a:spcAft>
              <a:buNone/>
            </a:pPr>
            <a:r>
              <a:rPr lang="en-US" sz="2800" dirty="0">
                <a:sym typeface="Verdana"/>
              </a:rPr>
              <a:t>T</a:t>
            </a:r>
            <a:r>
              <a:rPr lang="en-US" sz="2800" dirty="0" smtClean="0">
                <a:sym typeface="Verdana"/>
              </a:rPr>
              <a:t>hrough asking questions, I met some new folks!</a:t>
            </a:r>
          </a:p>
          <a:p>
            <a:pPr marL="640080" indent="0">
              <a:buNone/>
            </a:pPr>
            <a:r>
              <a:rPr lang="en-US" b="1" dirty="0">
                <a:solidFill>
                  <a:schemeClr val="dk1"/>
                </a:solidFill>
                <a:latin typeface="Verdana"/>
                <a:ea typeface="Verdana"/>
                <a:cs typeface="Verdana"/>
                <a:sym typeface="Verdana"/>
              </a:rPr>
              <a:t>Kathy - </a:t>
            </a:r>
            <a:r>
              <a:rPr lang="en-US" dirty="0">
                <a:solidFill>
                  <a:schemeClr val="dk1"/>
                </a:solidFill>
                <a:latin typeface="Verdana"/>
                <a:ea typeface="Verdana"/>
                <a:cs typeface="Verdana"/>
                <a:sym typeface="Verdana"/>
              </a:rPr>
              <a:t>Accessibility Coordinator</a:t>
            </a:r>
          </a:p>
          <a:p>
            <a:pPr marL="640080" indent="0">
              <a:buNone/>
            </a:pPr>
            <a:r>
              <a:rPr lang="en-US" b="1" dirty="0">
                <a:solidFill>
                  <a:schemeClr val="dk1"/>
                </a:solidFill>
                <a:latin typeface="Verdana"/>
                <a:ea typeface="Verdana"/>
                <a:cs typeface="Verdana"/>
                <a:sym typeface="Verdana"/>
              </a:rPr>
              <a:t>Kellie</a:t>
            </a:r>
            <a:r>
              <a:rPr lang="en-US" dirty="0">
                <a:solidFill>
                  <a:schemeClr val="dk1"/>
                </a:solidFill>
                <a:latin typeface="Verdana"/>
                <a:ea typeface="Verdana"/>
                <a:cs typeface="Verdana"/>
                <a:sym typeface="Verdana"/>
              </a:rPr>
              <a:t> - LMS Coordinator</a:t>
            </a:r>
          </a:p>
          <a:p>
            <a:pPr marL="640080" indent="0">
              <a:buNone/>
            </a:pPr>
            <a:r>
              <a:rPr lang="en-US" b="1" dirty="0">
                <a:solidFill>
                  <a:schemeClr val="dk1"/>
                </a:solidFill>
                <a:latin typeface="Verdana"/>
                <a:ea typeface="Verdana"/>
                <a:cs typeface="Verdana"/>
                <a:sym typeface="Verdana"/>
              </a:rPr>
              <a:t>Angela</a:t>
            </a:r>
            <a:r>
              <a:rPr lang="en-US" dirty="0">
                <a:solidFill>
                  <a:schemeClr val="dk1"/>
                </a:solidFill>
                <a:latin typeface="Verdana"/>
                <a:ea typeface="Verdana"/>
                <a:cs typeface="Verdana"/>
                <a:sym typeface="Verdana"/>
              </a:rPr>
              <a:t> - Accessibility checker for our LMS</a:t>
            </a:r>
          </a:p>
          <a:p>
            <a:pPr marL="640080" indent="0">
              <a:buNone/>
            </a:pPr>
            <a:r>
              <a:rPr lang="en-US" b="1" dirty="0">
                <a:solidFill>
                  <a:schemeClr val="dk1"/>
                </a:solidFill>
                <a:latin typeface="Verdana"/>
                <a:ea typeface="Verdana"/>
                <a:cs typeface="Verdana"/>
                <a:sym typeface="Verdana"/>
              </a:rPr>
              <a:t>Valerie</a:t>
            </a:r>
            <a:r>
              <a:rPr lang="en-US" dirty="0">
                <a:solidFill>
                  <a:schemeClr val="dk1"/>
                </a:solidFill>
                <a:latin typeface="Verdana"/>
                <a:ea typeface="Verdana"/>
                <a:cs typeface="Verdana"/>
                <a:sym typeface="Verdana"/>
              </a:rPr>
              <a:t> - Accessible eLearning</a:t>
            </a:r>
          </a:p>
          <a:p>
            <a:pPr marL="640080" indent="0">
              <a:buNone/>
            </a:pPr>
            <a:r>
              <a:rPr lang="en-US" b="1" dirty="0">
                <a:solidFill>
                  <a:schemeClr val="dk1"/>
                </a:solidFill>
                <a:latin typeface="Verdana"/>
                <a:ea typeface="Verdana"/>
                <a:cs typeface="Verdana"/>
                <a:sym typeface="Verdana"/>
              </a:rPr>
              <a:t>Mike</a:t>
            </a:r>
            <a:r>
              <a:rPr lang="en-US" dirty="0">
                <a:solidFill>
                  <a:schemeClr val="dk1"/>
                </a:solidFill>
                <a:latin typeface="Verdana"/>
                <a:ea typeface="Verdana"/>
                <a:cs typeface="Verdana"/>
                <a:sym typeface="Verdana"/>
              </a:rPr>
              <a:t> - Heads up the “A Team,” in the Civil Rights office</a:t>
            </a:r>
            <a:r>
              <a:rPr lang="en-US" dirty="0" smtClean="0">
                <a:solidFill>
                  <a:schemeClr val="dk1"/>
                </a:solidFill>
                <a:latin typeface="Verdana"/>
                <a:ea typeface="Verdana"/>
                <a:cs typeface="Verdana"/>
                <a:sym typeface="Verdana"/>
              </a:rPr>
              <a:t>.</a:t>
            </a:r>
            <a:endParaRPr lang="en-US" dirty="0" smtClean="0">
              <a:sym typeface="Verdana"/>
            </a:endParaRPr>
          </a:p>
        </p:txBody>
      </p:sp>
      <p:pic>
        <p:nvPicPr>
          <p:cNvPr id="179" name="Google Shape;179;p33" descr=" Cartoon of 4 smiling children"/>
          <p:cNvPicPr preferRelativeResize="0"/>
          <p:nvPr/>
        </p:nvPicPr>
        <p:blipFill>
          <a:blip r:embed="rId3">
            <a:alphaModFix/>
          </a:blip>
          <a:stretch>
            <a:fillRect/>
          </a:stretch>
        </p:blipFill>
        <p:spPr>
          <a:xfrm>
            <a:off x="3601470" y="3525270"/>
            <a:ext cx="4951140" cy="3157291"/>
          </a:xfrm>
          <a:prstGeom prst="rect">
            <a:avLst/>
          </a:prstGeom>
          <a:noFill/>
          <a:ln>
            <a:noFill/>
          </a:ln>
        </p:spPr>
      </p:pic>
    </p:spTree>
    <p:extLst>
      <p:ext uri="{BB962C8B-B14F-4D97-AF65-F5344CB8AC3E}">
        <p14:creationId xmlns:p14="http://schemas.microsoft.com/office/powerpoint/2010/main" val="2666113362"/>
      </p:ext>
    </p:extLst>
  </p:cSld>
  <p:clrMapOvr>
    <a:masterClrMapping/>
  </p:clrMapOvr>
  <mc:AlternateContent xmlns:mc="http://schemas.openxmlformats.org/markup-compatibility/2006" xmlns:p14="http://schemas.microsoft.com/office/powerpoint/2010/main">
    <mc:Choice Requires="p14">
      <p:transition spd="slow">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Gallery">
  <a:themeElements>
    <a:clrScheme name="Custom 3">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B71E42"/>
      </a:hlink>
      <a:folHlink>
        <a:srgbClr val="64119F"/>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956</TotalTime>
  <Words>2714</Words>
  <Application>Microsoft Office PowerPoint</Application>
  <PresentationFormat>Widescreen</PresentationFormat>
  <Paragraphs>295</Paragraphs>
  <Slides>39</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Calibri</vt:lpstr>
      <vt:lpstr>Georgia</vt:lpstr>
      <vt:lpstr>Gill Sans MT</vt:lpstr>
      <vt:lpstr>Roboto</vt:lpstr>
      <vt:lpstr>Verdana</vt:lpstr>
      <vt:lpstr>Wingdings 2</vt:lpstr>
      <vt:lpstr>Gallery</vt:lpstr>
      <vt:lpstr>Gaining Awareness of Accessibility  at Your Workplace  and Building Your  Accessibility Knowledge</vt:lpstr>
      <vt:lpstr>Learning Objectives</vt:lpstr>
      <vt:lpstr>Agenda</vt:lpstr>
      <vt:lpstr>rise</vt:lpstr>
      <vt:lpstr>Courage Catalyst</vt:lpstr>
      <vt:lpstr>CouRage</vt:lpstr>
      <vt:lpstr>The Power of asking Questions</vt:lpstr>
      <vt:lpstr>Questions to ask</vt:lpstr>
      <vt:lpstr>Findings</vt:lpstr>
      <vt:lpstr>Turn and talk</vt:lpstr>
      <vt:lpstr>Tools, Tools and More Tools</vt:lpstr>
      <vt:lpstr>What tools?</vt:lpstr>
      <vt:lpstr>Accessibility Familiarity Survey</vt:lpstr>
      <vt:lpstr>the survey says?!</vt:lpstr>
      <vt:lpstr>Hands On Practice</vt:lpstr>
      <vt:lpstr>Station Rotations</vt:lpstr>
      <vt:lpstr>Station 1 - Closed CaptionS</vt:lpstr>
      <vt:lpstr>Station 2 - Text To Speech (TTS)</vt:lpstr>
      <vt:lpstr>Station 3 - Color Contrast Analyzer</vt:lpstr>
      <vt:lpstr>Color Contrast Ratio</vt:lpstr>
      <vt:lpstr>Station 4 - Alt Text</vt:lpstr>
      <vt:lpstr>Table/Partner Share</vt:lpstr>
      <vt:lpstr>All means all! </vt:lpstr>
      <vt:lpstr>What we have Faced in eLearning </vt:lpstr>
      <vt:lpstr>What we have faced in eLearning, Continued</vt:lpstr>
      <vt:lpstr>Unclear Link Text</vt:lpstr>
      <vt:lpstr>Scanning Links on Screen Readers</vt:lpstr>
      <vt:lpstr>Headings on Screen Readers</vt:lpstr>
      <vt:lpstr>Orange Back Button and Blue Next Button</vt:lpstr>
      <vt:lpstr>Pie Graph Example</vt:lpstr>
      <vt:lpstr>Screen Reader and Alt Text - Good</vt:lpstr>
      <vt:lpstr>Screen Reader and Alt Text - Bad</vt:lpstr>
      <vt:lpstr>Screen Reader and Alt text - Ugly</vt:lpstr>
      <vt:lpstr>The Good, the bad, and The ugly</vt:lpstr>
      <vt:lpstr>Things to Keep in Mind</vt:lpstr>
      <vt:lpstr>Also Keep in Mind</vt:lpstr>
      <vt:lpstr>Resources</vt:lpstr>
      <vt:lpstr>Reflection Closing Circle</vt:lpstr>
      <vt:lpstr>The End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have Faced in eLearning</dc:title>
  <dc:creator>Angela Sarmiento</dc:creator>
  <cp:lastModifiedBy>Zapata,Mike (HHSC/DARS)</cp:lastModifiedBy>
  <cp:revision>117</cp:revision>
  <dcterms:created xsi:type="dcterms:W3CDTF">2019-05-10T02:07:01Z</dcterms:created>
  <dcterms:modified xsi:type="dcterms:W3CDTF">2019-05-31T15:55:36Z</dcterms:modified>
</cp:coreProperties>
</file>