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5" r:id="rId1"/>
    <p:sldMasterId id="2147483701" r:id="rId2"/>
  </p:sldMasterIdLst>
  <p:notesMasterIdLst>
    <p:notesMasterId r:id="rId39"/>
  </p:notesMasterIdLst>
  <p:handoutMasterIdLst>
    <p:handoutMasterId r:id="rId40"/>
  </p:handoutMasterIdLst>
  <p:sldIdLst>
    <p:sldId id="275" r:id="rId3"/>
    <p:sldId id="286" r:id="rId4"/>
    <p:sldId id="266" r:id="rId5"/>
    <p:sldId id="287" r:id="rId6"/>
    <p:sldId id="280" r:id="rId7"/>
    <p:sldId id="281" r:id="rId8"/>
    <p:sldId id="279" r:id="rId9"/>
    <p:sldId id="257" r:id="rId10"/>
    <p:sldId id="276" r:id="rId11"/>
    <p:sldId id="278" r:id="rId12"/>
    <p:sldId id="284" r:id="rId13"/>
    <p:sldId id="282" r:id="rId14"/>
    <p:sldId id="288" r:id="rId15"/>
    <p:sldId id="307" r:id="rId16"/>
    <p:sldId id="308" r:id="rId17"/>
    <p:sldId id="302" r:id="rId18"/>
    <p:sldId id="285" r:id="rId19"/>
    <p:sldId id="289" r:id="rId20"/>
    <p:sldId id="290" r:id="rId21"/>
    <p:sldId id="291" r:id="rId22"/>
    <p:sldId id="292" r:id="rId23"/>
    <p:sldId id="298" r:id="rId24"/>
    <p:sldId id="306" r:id="rId25"/>
    <p:sldId id="293" r:id="rId26"/>
    <p:sldId id="294" r:id="rId27"/>
    <p:sldId id="296" r:id="rId28"/>
    <p:sldId id="299" r:id="rId29"/>
    <p:sldId id="297" r:id="rId30"/>
    <p:sldId id="303" r:id="rId31"/>
    <p:sldId id="300" r:id="rId32"/>
    <p:sldId id="304" r:id="rId33"/>
    <p:sldId id="305" r:id="rId34"/>
    <p:sldId id="301" r:id="rId35"/>
    <p:sldId id="258" r:id="rId36"/>
    <p:sldId id="295" r:id="rId37"/>
    <p:sldId id="262" r:id="rId38"/>
  </p:sldIdLst>
  <p:sldSz cx="12192000" cy="6858000"/>
  <p:notesSz cx="9144000" cy="6858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Introduction" id="{2BECF429-4060-406C-9F10-501B84DCD63F}">
          <p14:sldIdLst>
            <p14:sldId id="275"/>
            <p14:sldId id="286"/>
          </p14:sldIdLst>
        </p14:section>
        <p14:section name="Mike's Idea" id="{88F7742A-88DC-4280-A230-076234118118}">
          <p14:sldIdLst>
            <p14:sldId id="266"/>
            <p14:sldId id="287"/>
            <p14:sldId id="280"/>
          </p14:sldIdLst>
        </p14:section>
        <p14:section name="Grandma - Vision Loss" id="{E5772CE8-70F9-42F1-B7C8-F02E302F81BE}">
          <p14:sldIdLst>
            <p14:sldId id="281"/>
          </p14:sldIdLst>
        </p14:section>
        <p14:section name="David Intro" id="{92826A9D-0B96-4BC1-B3EF-5E49CCD98DAD}">
          <p14:sldIdLst>
            <p14:sldId id="279"/>
          </p14:sldIdLst>
        </p14:section>
        <p14:section name="Ramps and Curb Cuts" id="{10209E7B-763F-4045-8D49-2E42B082EE46}">
          <p14:sldIdLst>
            <p14:sldId id="257"/>
            <p14:sldId id="276"/>
            <p14:sldId id="278"/>
            <p14:sldId id="284"/>
            <p14:sldId id="282"/>
            <p14:sldId id="288"/>
            <p14:sldId id="307"/>
            <p14:sldId id="308"/>
            <p14:sldId id="302"/>
            <p14:sldId id="285"/>
            <p14:sldId id="289"/>
            <p14:sldId id="290"/>
            <p14:sldId id="291"/>
            <p14:sldId id="292"/>
            <p14:sldId id="298"/>
            <p14:sldId id="306"/>
            <p14:sldId id="293"/>
            <p14:sldId id="294"/>
          </p14:sldIdLst>
        </p14:section>
        <p14:section name="Web Simulations for Empathy" id="{0E4644B2-DD34-4A1A-A607-6FEAD80F84CF}">
          <p14:sldIdLst>
            <p14:sldId id="296"/>
            <p14:sldId id="299"/>
            <p14:sldId id="297"/>
            <p14:sldId id="303"/>
            <p14:sldId id="300"/>
            <p14:sldId id="304"/>
            <p14:sldId id="305"/>
            <p14:sldId id="301"/>
          </p14:sldIdLst>
        </p14:section>
        <p14:section name="Simulate Disability for Testing" id="{20995243-6EB2-4791-9F9A-A962F527CA85}">
          <p14:sldIdLst>
            <p14:sldId id="258"/>
            <p14:sldId id="295"/>
          </p14:sldIdLst>
        </p14:section>
        <p14:section name="Closing" id="{4230DD8D-A306-47B5-8F1C-5685E62BC2F9}">
          <p14:sldIdLst>
            <p14:sldId id="262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82450"/>
    <a:srgbClr val="022151"/>
    <a:srgbClr val="00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outlineView">
  <p:normalViewPr showOutlineIcons="0">
    <p:restoredLeft sz="34587" autoAdjust="0"/>
    <p:restoredTop sz="86418" autoAdjust="0"/>
  </p:normalViewPr>
  <p:slideViewPr>
    <p:cSldViewPr snapToGrid="0">
      <p:cViewPr varScale="1">
        <p:scale>
          <a:sx n="79" d="100"/>
          <a:sy n="79" d="100"/>
        </p:scale>
        <p:origin x="96" y="59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3" d="100"/>
          <a:sy n="53" d="100"/>
        </p:scale>
        <p:origin x="787" y="3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viewProps" Target="viewProp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handoutMaster" Target="handoutMasters/handout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theme" Target="theme/theme1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179484" y="1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C479C4-87BA-4A8B-B739-F95EB411011A}" type="datetimeFigureOut">
              <a:rPr lang="en-US" smtClean="0"/>
              <a:t>5/28/2019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179484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5F0020-6A7E-48C4-B00C-288290BE0A9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460946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79484" y="1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0FC3508-E8F7-458D-B367-BDAFD52A9C9A}" type="datetimeFigureOut">
              <a:rPr lang="en-US" smtClean="0"/>
              <a:t>5/28/2019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69900" y="692150"/>
            <a:ext cx="3556000" cy="20018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4565905" y="691563"/>
            <a:ext cx="4142666" cy="5473380"/>
          </a:xfrm>
          <a:prstGeom prst="rect">
            <a:avLst/>
          </a:prstGeom>
        </p:spPr>
        <p:txBody>
          <a:bodyPr vert="horz" lIns="91440" tIns="45720" rIns="91440" bIns="45720" rtlCol="0" anchor="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79484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en-US" dirty="0"/>
              <a:t>Slide </a:t>
            </a:r>
            <a:fld id="{29DE756F-184F-4D3A-B7EF-A08AD88F334E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533400" y="4458208"/>
            <a:ext cx="3429000" cy="0"/>
          </a:xfrm>
          <a:prstGeom prst="line">
            <a:avLst/>
          </a:prstGeom>
          <a:ln w="127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533400" y="4793343"/>
            <a:ext cx="3429000" cy="0"/>
          </a:xfrm>
          <a:prstGeom prst="line">
            <a:avLst/>
          </a:prstGeom>
          <a:ln w="127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533400" y="5140815"/>
            <a:ext cx="3429000" cy="0"/>
          </a:xfrm>
          <a:prstGeom prst="line">
            <a:avLst/>
          </a:prstGeom>
          <a:ln w="127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533400" y="4107543"/>
            <a:ext cx="3429000" cy="0"/>
          </a:xfrm>
          <a:prstGeom prst="line">
            <a:avLst/>
          </a:prstGeom>
          <a:ln w="127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533400" y="5479143"/>
            <a:ext cx="3429000" cy="0"/>
          </a:xfrm>
          <a:prstGeom prst="line">
            <a:avLst/>
          </a:prstGeom>
          <a:ln w="127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533400" y="3769215"/>
            <a:ext cx="3429000" cy="0"/>
          </a:xfrm>
          <a:prstGeom prst="line">
            <a:avLst/>
          </a:prstGeom>
          <a:ln w="127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>
            <a:off x="533400" y="3087190"/>
            <a:ext cx="3429000" cy="0"/>
          </a:xfrm>
          <a:prstGeom prst="line">
            <a:avLst/>
          </a:prstGeom>
          <a:ln w="127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>
            <a:off x="533400" y="3421743"/>
            <a:ext cx="3429000" cy="0"/>
          </a:xfrm>
          <a:prstGeom prst="line">
            <a:avLst/>
          </a:prstGeom>
          <a:ln w="127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533400" y="5826615"/>
            <a:ext cx="3429000" cy="0"/>
          </a:xfrm>
          <a:prstGeom prst="line">
            <a:avLst/>
          </a:prstGeom>
          <a:ln w="127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>
            <a:off x="533400" y="6164943"/>
            <a:ext cx="3429000" cy="0"/>
          </a:xfrm>
          <a:prstGeom prst="line">
            <a:avLst/>
          </a:prstGeom>
          <a:ln w="127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174147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228600" indent="0" algn="l" defTabSz="9144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457200" indent="0" algn="l" defTabSz="9144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685800" indent="0" algn="l" defTabSz="9144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914400" indent="0" algn="l" defTabSz="9144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AyaSSgUCvjQ" TargetMode="External"/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69900" y="692150"/>
            <a:ext cx="3556000" cy="200183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dirty="0"/>
              <a:t>Slide </a:t>
            </a:r>
            <a:fld id="{29DE756F-184F-4D3A-B7EF-A08AD88F334E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280228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69900" y="692150"/>
            <a:ext cx="3556000" cy="200183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dirty="0"/>
              <a:t>Slide </a:t>
            </a:r>
            <a:fld id="{29DE756F-184F-4D3A-B7EF-A08AD88F334E}" type="slidenum">
              <a:rPr lang="en-US" smtClean="0"/>
              <a:pPr/>
              <a:t>35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109683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69900" y="692150"/>
            <a:ext cx="3556000" cy="200183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dirty="0"/>
              <a:t>Slide </a:t>
            </a:r>
            <a:fld id="{29DE756F-184F-4D3A-B7EF-A08AD88F334E}" type="slidenum">
              <a:rPr lang="en-US" smtClean="0"/>
              <a:pPr/>
              <a:t>36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78315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69900" y="692150"/>
            <a:ext cx="3556000" cy="200183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dirty="0"/>
              <a:t>Slide </a:t>
            </a:r>
            <a:fld id="{29DE756F-184F-4D3A-B7EF-A08AD88F334E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647028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Mailbox cross road.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/>
              <a:t>Slide </a:t>
            </a:r>
            <a:fld id="{29DE756F-184F-4D3A-B7EF-A08AD88F334E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335654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69900" y="692150"/>
            <a:ext cx="3556000" cy="200183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dirty="0"/>
              <a:t>Slide </a:t>
            </a:r>
            <a:fld id="{29DE756F-184F-4D3A-B7EF-A08AD88F334E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734943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69900" y="692150"/>
            <a:ext cx="3556000" cy="200183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r>
              <a:rPr lang="en-US" dirty="0"/>
              <a:t>Source: https://boomcalifornia.com/2012/06/26/the-peoples-sidewalks/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dirty="0"/>
              <a:t>Slide </a:t>
            </a:r>
            <a:fld id="{29DE756F-184F-4D3A-B7EF-A08AD88F334E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831672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Find video at: </a:t>
            </a:r>
            <a:r>
              <a:rPr lang="en-US" dirty="0">
                <a:hlinkClick r:id="rId3"/>
              </a:rPr>
              <a:t>https://www.youtube.com/watch?v=AyaSSgUCvjQ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/>
              <a:t>Slide </a:t>
            </a:r>
            <a:fld id="{29DE756F-184F-4D3A-B7EF-A08AD88F334E}" type="slidenum">
              <a:rPr lang="en-US" smtClean="0"/>
              <a:pPr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654257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Find video at: https://youtu.be/eX2mWlmD3Z8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/>
              <a:t>Slide </a:t>
            </a:r>
            <a:fld id="{29DE756F-184F-4D3A-B7EF-A08AD88F334E}" type="slidenum">
              <a:rPr lang="en-US" smtClean="0"/>
              <a:pPr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327474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Find this captioned video at https://youtu.be/IfJ_ugleyCA.  The original video is at: https://youtu.be/t32CK5t8d2Q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/>
              <a:t>Slide </a:t>
            </a:r>
            <a:fld id="{29DE756F-184F-4D3A-B7EF-A08AD88F334E}" type="slidenum">
              <a:rPr lang="en-US" smtClean="0"/>
              <a:pPr/>
              <a:t>28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192415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69900" y="692150"/>
            <a:ext cx="3556000" cy="200183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dirty="0"/>
              <a:t>Slide </a:t>
            </a:r>
            <a:fld id="{29DE756F-184F-4D3A-B7EF-A08AD88F334E}" type="slidenum">
              <a:rPr lang="en-US" smtClean="0"/>
              <a:pPr/>
              <a:t>34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215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368229" y="2647779"/>
            <a:ext cx="7664860" cy="1944087"/>
          </a:xfrm>
        </p:spPr>
        <p:txBody>
          <a:bodyPr anchor="b">
            <a:noAutofit/>
          </a:bodyPr>
          <a:lstStyle>
            <a:lvl1pPr algn="l">
              <a:defRPr sz="7000" b="1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368229" y="4906339"/>
            <a:ext cx="7664860" cy="654691"/>
          </a:xfrm>
        </p:spPr>
        <p:txBody>
          <a:bodyPr anchor="t"/>
          <a:lstStyle>
            <a:lvl1pPr marL="0" indent="0" algn="l">
              <a:buNone/>
              <a:defRPr sz="3600" b="1">
                <a:solidFill>
                  <a:schemeClr val="accent1"/>
                </a:solidFill>
              </a:defRPr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3972C8-722D-45F6-B4D9-99B5D0CE429E}" type="datetimeFigureOut">
              <a:rPr lang="en-US" smtClean="0"/>
              <a:t>5/28/2019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64D530-B60B-4A5A-91C0-C766C58A4783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5" name="Line 6"/>
          <p:cNvCxnSpPr/>
          <p:nvPr userDrawn="1"/>
        </p:nvCxnSpPr>
        <p:spPr>
          <a:xfrm>
            <a:off x="3368229" y="4711002"/>
            <a:ext cx="7664860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619748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979290" y="2887965"/>
            <a:ext cx="5001611" cy="1114960"/>
          </a:xfrm>
        </p:spPr>
        <p:txBody>
          <a:bodyPr anchor="b">
            <a:normAutofit/>
          </a:bodyPr>
          <a:lstStyle>
            <a:lvl1pPr algn="l">
              <a:defRPr sz="7000" b="1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Thank you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979290" y="4554842"/>
            <a:ext cx="6841346" cy="1315016"/>
          </a:xfrm>
        </p:spPr>
        <p:txBody>
          <a:bodyPr>
            <a:normAutofit/>
          </a:bodyPr>
          <a:lstStyle>
            <a:lvl1pPr marL="0" indent="0" algn="l">
              <a:buNone/>
              <a:defRPr sz="2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3972C8-722D-45F6-B4D9-99B5D0CE429E}" type="datetimeFigureOut">
              <a:rPr lang="en-US" smtClean="0"/>
              <a:t>5/28/2019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64D530-B60B-4A5A-91C0-C766C58A4783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3" name="Line 12"/>
          <p:cNvCxnSpPr/>
          <p:nvPr userDrawn="1"/>
        </p:nvCxnSpPr>
        <p:spPr>
          <a:xfrm>
            <a:off x="838199" y="4277571"/>
            <a:ext cx="10515600" cy="2625"/>
          </a:xfrm>
          <a:prstGeom prst="line">
            <a:avLst/>
          </a:prstGeom>
          <a:ln w="38100">
            <a:solidFill>
              <a:schemeClr val="accent1"/>
            </a:solidFill>
          </a:ln>
          <a:effectLst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714563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368229" y="2647779"/>
            <a:ext cx="7664860" cy="1944087"/>
          </a:xfrm>
        </p:spPr>
        <p:txBody>
          <a:bodyPr anchor="b">
            <a:noAutofit/>
          </a:bodyPr>
          <a:lstStyle>
            <a:lvl1pPr algn="l">
              <a:defRPr sz="70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368229" y="4906339"/>
            <a:ext cx="7664860" cy="654691"/>
          </a:xfrm>
        </p:spPr>
        <p:txBody>
          <a:bodyPr anchor="t"/>
          <a:lstStyle>
            <a:lvl1pPr marL="0" indent="0" algn="l">
              <a:buNone/>
              <a:defRPr sz="3600" b="1">
                <a:solidFill>
                  <a:schemeClr val="tx2"/>
                </a:solidFill>
              </a:defRPr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aseline="0"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fld id="{523972C8-722D-45F6-B4D9-99B5D0CE429E}" type="datetimeFigureOut">
              <a:rPr lang="en-US" smtClean="0"/>
              <a:pPr/>
              <a:t>5/28/2019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64D530-B60B-4A5A-91C0-C766C58A4783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5" name="Line 14"/>
          <p:cNvCxnSpPr/>
          <p:nvPr userDrawn="1"/>
        </p:nvCxnSpPr>
        <p:spPr>
          <a:xfrm>
            <a:off x="3368229" y="4711002"/>
            <a:ext cx="7664860" cy="0"/>
          </a:xfrm>
          <a:prstGeom prst="line">
            <a:avLst/>
          </a:prstGeom>
          <a:ln w="508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293583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roduc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1" y="365129"/>
            <a:ext cx="7827015" cy="906747"/>
          </a:xfrm>
          <a:ln>
            <a:noFill/>
          </a:ln>
        </p:spPr>
        <p:txBody>
          <a:bodyPr anchor="b">
            <a:noAutofit/>
          </a:bodyPr>
          <a:lstStyle>
            <a:lvl1pPr>
              <a:defRPr sz="50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7" name="Text Placeholder 26"/>
          <p:cNvSpPr>
            <a:spLocks noGrp="1"/>
          </p:cNvSpPr>
          <p:nvPr>
            <p:ph type="body" sz="quarter" idx="14"/>
          </p:nvPr>
        </p:nvSpPr>
        <p:spPr>
          <a:xfrm>
            <a:off x="836908" y="2150347"/>
            <a:ext cx="7821480" cy="3839748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2"/>
                </a:solidFill>
              </a:defRPr>
            </a:lvl1pPr>
            <a:lvl2pPr marL="457189" indent="0">
              <a:buNone/>
              <a:defRPr sz="24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2"/>
                </a:solidFill>
              </a:defRPr>
            </a:lvl3pPr>
            <a:lvl4pPr>
              <a:defRPr sz="2400">
                <a:solidFill>
                  <a:schemeClr val="tx2"/>
                </a:solidFill>
              </a:defRPr>
            </a:lvl4pPr>
            <a:lvl5pPr>
              <a:defRPr sz="24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5" name="Picture Placeholder 14"/>
          <p:cNvSpPr>
            <a:spLocks noGrp="1"/>
          </p:cNvSpPr>
          <p:nvPr>
            <p:ph type="pic" sz="quarter" idx="13"/>
          </p:nvPr>
        </p:nvSpPr>
        <p:spPr>
          <a:xfrm>
            <a:off x="9474397" y="2544510"/>
            <a:ext cx="2071159" cy="2560053"/>
          </a:xfr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  <a:effectLst>
            <a:outerShdw blurRad="50800" dist="63500" dir="2700000" algn="tl" rotWithShape="0">
              <a:prstClr val="black">
                <a:alpha val="17000"/>
              </a:prstClr>
            </a:outerShdw>
          </a:effectLst>
        </p:spPr>
        <p:txBody>
          <a:bodyPr anchor="ctr"/>
          <a:lstStyle>
            <a:lvl1pPr algn="ctr">
              <a:defRPr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0070C0"/>
                </a:solidFill>
              </a:defRPr>
            </a:lvl1pPr>
          </a:lstStyle>
          <a:p>
            <a:fld id="{523972C8-722D-45F6-B4D9-99B5D0CE429E}" type="datetimeFigureOut">
              <a:rPr lang="en-US" smtClean="0"/>
              <a:pPr/>
              <a:t>5/28/2019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64D530-B60B-4A5A-91C0-C766C58A478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851385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37590" y="461268"/>
            <a:ext cx="8841193" cy="798296"/>
          </a:xfrm>
        </p:spPr>
        <p:txBody>
          <a:bodyPr anchor="b">
            <a:noAutofit/>
          </a:bodyPr>
          <a:lstStyle>
            <a:lvl1pPr>
              <a:defRPr sz="50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449428" y="1856467"/>
            <a:ext cx="8841193" cy="549117"/>
          </a:xfrm>
        </p:spPr>
        <p:txBody>
          <a:bodyPr>
            <a:normAutofit/>
          </a:bodyPr>
          <a:lstStyle>
            <a:lvl1pPr marL="0" indent="0">
              <a:buNone/>
              <a:defRPr sz="3200" b="1">
                <a:solidFill>
                  <a:schemeClr val="accent5">
                    <a:lumMod val="75000"/>
                  </a:schemeClr>
                </a:solidFill>
                <a:latin typeface="+mj-lt"/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4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2449428" y="2654083"/>
            <a:ext cx="8841193" cy="3418886"/>
          </a:xfrm>
        </p:spPr>
        <p:txBody>
          <a:bodyPr>
            <a:normAutofit/>
          </a:bodyPr>
          <a:lstStyle>
            <a:lvl1pPr marL="342900" indent="-342900">
              <a:buFont typeface="Arial" panose="020B0604020202020204" pitchFamily="34" charset="0"/>
              <a:buChar char="•"/>
              <a:defRPr sz="2400">
                <a:solidFill>
                  <a:schemeClr val="tx2"/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 </a:t>
            </a:r>
          </a:p>
          <a:p>
            <a:pPr lvl="0"/>
            <a:r>
              <a:rPr lang="en-US" dirty="0"/>
              <a:t>Click to edit Master text styles </a:t>
            </a:r>
          </a:p>
          <a:p>
            <a:pPr lvl="0"/>
            <a:r>
              <a:rPr lang="en-US" dirty="0"/>
              <a:t>Click to edit Master text styles</a:t>
            </a:r>
          </a:p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0070C0"/>
                </a:solidFill>
              </a:defRPr>
            </a:lvl1pPr>
          </a:lstStyle>
          <a:p>
            <a:pPr algn="ctr"/>
            <a:fld id="{523972C8-722D-45F6-B4D9-99B5D0CE429E}" type="datetimeFigureOut">
              <a:rPr lang="en-US" smtClean="0"/>
              <a:pPr algn="ctr"/>
              <a:t>5/28/2019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64D530-B60B-4A5A-91C0-C766C58A4783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6" name="Line 15"/>
          <p:cNvCxnSpPr/>
          <p:nvPr userDrawn="1"/>
        </p:nvCxnSpPr>
        <p:spPr>
          <a:xfrm flipV="1">
            <a:off x="2437590" y="1404425"/>
            <a:ext cx="8853031" cy="1788"/>
          </a:xfrm>
          <a:prstGeom prst="line">
            <a:avLst/>
          </a:prstGeom>
          <a:ln w="50800">
            <a:solidFill>
              <a:schemeClr val="accent1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495817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62925" y="664912"/>
            <a:ext cx="8388457" cy="743000"/>
          </a:xfrm>
          <a:effectLst/>
        </p:spPr>
        <p:txBody>
          <a:bodyPr anchor="b">
            <a:noAutofit/>
          </a:bodyPr>
          <a:lstStyle>
            <a:lvl1pPr>
              <a:defRPr sz="50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461631" y="1681843"/>
            <a:ext cx="8389751" cy="4497795"/>
          </a:xfrm>
        </p:spPr>
        <p:txBody>
          <a:bodyPr>
            <a:normAutofit/>
          </a:bodyPr>
          <a:lstStyle>
            <a:lvl1pPr marL="341313" indent="-341313">
              <a:buFont typeface="+mj-lt"/>
              <a:buAutoNum type="arabicPeriod"/>
              <a:defRPr sz="2400"/>
            </a:lvl1pPr>
            <a:lvl2pPr marL="682625" indent="-341313" defTabSz="914400">
              <a:buFont typeface="+mj-lt"/>
              <a:buAutoNum type="alphaLcPeriod"/>
              <a:defRPr sz="2400"/>
            </a:lvl2pPr>
            <a:lvl3pPr marL="1085850" indent="-403225">
              <a:buFont typeface="+mj-lt"/>
              <a:buAutoNum type="romanLcPeriod"/>
              <a:defRPr sz="2400"/>
            </a:lvl3pPr>
            <a:lvl4pPr marL="1085850" indent="0">
              <a:buFont typeface="+mj-lt"/>
              <a:buNone/>
              <a:defRPr sz="2400"/>
            </a:lvl4pPr>
            <a:lvl5pPr marL="1547812" indent="0">
              <a:buFont typeface="+mj-lt"/>
              <a:buNone/>
              <a:defRPr sz="2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4"/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>
                <a:solidFill>
                  <a:srgbClr val="0070C0"/>
                </a:solidFill>
              </a:defRPr>
            </a:lvl1pPr>
          </a:lstStyle>
          <a:p>
            <a:fld id="{523972C8-722D-45F6-B4D9-99B5D0CE429E}" type="datetimeFigureOut">
              <a:rPr lang="en-US" smtClean="0"/>
              <a:pPr/>
              <a:t>5/28/2019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64D530-B60B-4A5A-91C0-C766C58A4783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0" name="Line 9"/>
          <p:cNvCxnSpPr/>
          <p:nvPr userDrawn="1"/>
        </p:nvCxnSpPr>
        <p:spPr>
          <a:xfrm flipV="1">
            <a:off x="2462925" y="1473490"/>
            <a:ext cx="8412480" cy="1788"/>
          </a:xfrm>
          <a:prstGeom prst="line">
            <a:avLst/>
          </a:prstGeom>
          <a:ln w="50800">
            <a:solidFill>
              <a:schemeClr val="accent1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2914673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Bullets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1" y="365129"/>
            <a:ext cx="7827015" cy="906747"/>
          </a:xfrm>
        </p:spPr>
        <p:txBody>
          <a:bodyPr anchor="b">
            <a:noAutofit/>
          </a:bodyPr>
          <a:lstStyle>
            <a:lvl1pPr>
              <a:defRPr sz="5000" b="1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7" name="Text Placeholder 26"/>
          <p:cNvSpPr>
            <a:spLocks noGrp="1"/>
          </p:cNvSpPr>
          <p:nvPr>
            <p:ph type="body" sz="quarter" idx="14"/>
          </p:nvPr>
        </p:nvSpPr>
        <p:spPr>
          <a:xfrm>
            <a:off x="836908" y="2200589"/>
            <a:ext cx="7821480" cy="3902411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400">
                <a:solidFill>
                  <a:schemeClr val="bg1"/>
                </a:solidFill>
              </a:defRPr>
            </a:lvl2pPr>
            <a:lvl3pPr>
              <a:defRPr sz="2400">
                <a:solidFill>
                  <a:schemeClr val="tx2"/>
                </a:solidFill>
              </a:defRPr>
            </a:lvl3pPr>
            <a:lvl4pPr>
              <a:defRPr sz="2400">
                <a:solidFill>
                  <a:schemeClr val="tx2"/>
                </a:solidFill>
              </a:defRPr>
            </a:lvl4pPr>
            <a:lvl5pPr>
              <a:defRPr sz="24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4" name="Picture Placeholder 14"/>
          <p:cNvSpPr>
            <a:spLocks noGrp="1"/>
          </p:cNvSpPr>
          <p:nvPr>
            <p:ph type="pic" sz="quarter" idx="13"/>
          </p:nvPr>
        </p:nvSpPr>
        <p:spPr>
          <a:xfrm>
            <a:off x="9474397" y="2544510"/>
            <a:ext cx="2071159" cy="2560053"/>
          </a:xfr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  <a:effectLst>
            <a:outerShdw blurRad="50800" dist="63500" dir="2700000" algn="tl" rotWithShape="0">
              <a:prstClr val="black">
                <a:alpha val="17000"/>
              </a:prstClr>
            </a:outerShdw>
          </a:effectLst>
        </p:spPr>
        <p:txBody>
          <a:bodyPr anchor="ctr"/>
          <a:lstStyle>
            <a:lvl1pPr algn="ctr">
              <a:defRPr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</p:spPr>
        <p:txBody>
          <a:bodyPr/>
          <a:lstStyle>
            <a:lvl1pPr>
              <a:defRPr>
                <a:solidFill>
                  <a:srgbClr val="0070C0"/>
                </a:solidFill>
              </a:defRPr>
            </a:lvl1pPr>
          </a:lstStyle>
          <a:p>
            <a:fld id="{523972C8-722D-45F6-B4D9-99B5D0CE429E}" type="datetimeFigureOut">
              <a:rPr lang="en-US" smtClean="0"/>
              <a:pPr/>
              <a:t>5/28/2019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64D530-B60B-4A5A-91C0-C766C58A478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874909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62925" y="664912"/>
            <a:ext cx="8890875" cy="743000"/>
          </a:xfrm>
          <a:effectLst/>
        </p:spPr>
        <p:txBody>
          <a:bodyPr anchor="b">
            <a:noAutofit/>
          </a:bodyPr>
          <a:lstStyle>
            <a:lvl1pPr>
              <a:defRPr sz="50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461632" y="1828300"/>
            <a:ext cx="4282068" cy="4351338"/>
          </a:xfrm>
        </p:spPr>
        <p:txBody>
          <a:bodyPr>
            <a:normAutofit/>
          </a:bodyPr>
          <a:lstStyle>
            <a:lvl1pPr marL="341313" indent="-341313">
              <a:buFont typeface="+mj-lt"/>
              <a:buAutoNum type="arabicPeriod"/>
              <a:defRPr sz="2400"/>
            </a:lvl1pPr>
            <a:lvl2pPr marL="682625" indent="-341313" defTabSz="914400">
              <a:buFont typeface="+mj-lt"/>
              <a:buAutoNum type="alphaLcPeriod"/>
              <a:defRPr sz="2400"/>
            </a:lvl2pPr>
            <a:lvl3pPr marL="1085850" indent="-403225">
              <a:buFont typeface="+mj-lt"/>
              <a:buAutoNum type="romanLcPeriod"/>
              <a:defRPr sz="2400"/>
            </a:lvl3pPr>
            <a:lvl4pPr marL="1085850" indent="0">
              <a:buFont typeface="+mj-lt"/>
              <a:buNone/>
              <a:defRPr sz="2400"/>
            </a:lvl4pPr>
            <a:lvl5pPr marL="1547812" indent="0">
              <a:buFont typeface="+mj-lt"/>
              <a:buNone/>
              <a:defRPr sz="2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4"/>
            <a:r>
              <a:rPr lang="en-US" dirty="0"/>
              <a:t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</a:t>
            </a:r>
          </a:p>
        </p:txBody>
      </p:sp>
      <p:sp>
        <p:nvSpPr>
          <p:cNvPr id="12" name="Content Placeholder 2"/>
          <p:cNvSpPr>
            <a:spLocks noGrp="1"/>
          </p:cNvSpPr>
          <p:nvPr>
            <p:ph sz="half" idx="13"/>
          </p:nvPr>
        </p:nvSpPr>
        <p:spPr>
          <a:xfrm>
            <a:off x="7071732" y="1828300"/>
            <a:ext cx="4282068" cy="4351338"/>
          </a:xfrm>
        </p:spPr>
        <p:txBody>
          <a:bodyPr>
            <a:normAutofit/>
          </a:bodyPr>
          <a:lstStyle>
            <a:lvl1pPr marL="341313" indent="-341313">
              <a:buFont typeface="+mj-lt"/>
              <a:buAutoNum type="arabicPeriod"/>
              <a:defRPr lang="en-US" dirty="0" smtClean="0"/>
            </a:lvl1pPr>
            <a:lvl2pPr marL="682625" indent="-341313" defTabSz="914400">
              <a:buFont typeface="+mj-lt"/>
              <a:buAutoNum type="alphaLcPeriod"/>
              <a:defRPr lang="en-US" dirty="0" smtClean="0"/>
            </a:lvl2pPr>
            <a:lvl3pPr marL="1085850" indent="-403225">
              <a:buFont typeface="+mj-lt"/>
              <a:buAutoNum type="romanLcPeriod"/>
              <a:defRPr lang="en-US" dirty="0" smtClean="0"/>
            </a:lvl3pPr>
            <a:lvl4pPr marL="1085850" indent="0">
              <a:buFont typeface="+mj-lt"/>
              <a:buNone/>
              <a:defRPr sz="2400"/>
            </a:lvl4pPr>
            <a:lvl5pPr marL="1547812" indent="0">
              <a:buFont typeface="+mj-lt"/>
              <a:buNone/>
              <a:defRPr lang="en-US" dirty="0" smtClean="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4"/>
            <a:r>
              <a:rPr lang="en-US" dirty="0"/>
              <a:t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>
                <a:solidFill>
                  <a:srgbClr val="0070C0"/>
                </a:solidFill>
              </a:defRPr>
            </a:lvl1pPr>
          </a:lstStyle>
          <a:p>
            <a:fld id="{523972C8-722D-45F6-B4D9-99B5D0CE429E}" type="datetimeFigureOut">
              <a:rPr lang="en-US" smtClean="0"/>
              <a:pPr/>
              <a:t>5/28/2019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64D530-B60B-4A5A-91C0-C766C58A4783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0" name="Line 9"/>
          <p:cNvCxnSpPr/>
          <p:nvPr userDrawn="1"/>
        </p:nvCxnSpPr>
        <p:spPr>
          <a:xfrm>
            <a:off x="2462925" y="1475278"/>
            <a:ext cx="8890875" cy="20096"/>
          </a:xfrm>
          <a:prstGeom prst="line">
            <a:avLst/>
          </a:prstGeom>
          <a:ln w="57150">
            <a:solidFill>
              <a:schemeClr val="accent1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9153347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1507525" y="43999"/>
            <a:ext cx="9846276" cy="13255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Chart Placeholder 6"/>
          <p:cNvSpPr>
            <a:spLocks noGrp="1"/>
          </p:cNvSpPr>
          <p:nvPr>
            <p:ph type="chart" sz="quarter" idx="13" hasCustomPrompt="1"/>
          </p:nvPr>
        </p:nvSpPr>
        <p:spPr>
          <a:xfrm>
            <a:off x="1507524" y="405735"/>
            <a:ext cx="9846276" cy="5747207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 dirty="0"/>
              <a:t> 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1207363" y="6356353"/>
            <a:ext cx="1692676" cy="365125"/>
          </a:xfrm>
        </p:spPr>
        <p:txBody>
          <a:bodyPr/>
          <a:lstStyle/>
          <a:p>
            <a:fld id="{E85607ED-8E83-49CF-B67F-464756B84873}" type="datetime1">
              <a:rPr lang="en-US" smtClean="0"/>
              <a:t>5/28/2019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84124" y="6356353"/>
            <a:ext cx="6285389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9753600" y="6356353"/>
            <a:ext cx="1600200" cy="365125"/>
          </a:xfrm>
        </p:spPr>
        <p:txBody>
          <a:bodyPr/>
          <a:lstStyle/>
          <a:p>
            <a:fld id="{3D109FF3-1548-4CDB-B82B-70387ADEE53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257051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ide 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543050" y="393563"/>
            <a:ext cx="9810749" cy="679904"/>
          </a:xfrm>
        </p:spPr>
        <p:txBody>
          <a:bodyPr/>
          <a:lstStyle>
            <a:lvl1pPr>
              <a:defRPr sz="32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Content Placeholder 5"/>
          <p:cNvSpPr>
            <a:spLocks noGrp="1"/>
          </p:cNvSpPr>
          <p:nvPr>
            <p:ph sz="quarter" idx="13"/>
          </p:nvPr>
        </p:nvSpPr>
        <p:spPr>
          <a:xfrm>
            <a:off x="1543050" y="1322388"/>
            <a:ext cx="9810749" cy="4768850"/>
          </a:xfrm>
        </p:spPr>
        <p:txBody>
          <a:bodyPr/>
          <a:lstStyle>
            <a:lvl1pPr>
              <a:defRPr lang="en-US" smtClean="0"/>
            </a:lvl1pPr>
            <a:lvl2pPr>
              <a:defRPr lang="en-US" smtClean="0"/>
            </a:lvl2pPr>
            <a:lvl3pPr>
              <a:defRPr lang="en-US" smtClean="0"/>
            </a:lvl3pPr>
            <a:lvl4pPr>
              <a:defRPr lang="en-US" smtClean="0"/>
            </a:lvl4pPr>
            <a:lvl5pPr>
              <a:defRPr lang="en-US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 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838201" y="6356351"/>
            <a:ext cx="2743200" cy="365125"/>
          </a:xfrm>
        </p:spPr>
        <p:txBody>
          <a:bodyPr/>
          <a:lstStyle>
            <a:lvl1pPr algn="ctr">
              <a:defRPr>
                <a:solidFill>
                  <a:srgbClr val="0070C0"/>
                </a:solidFill>
              </a:defRPr>
            </a:lvl1pPr>
          </a:lstStyle>
          <a:p>
            <a:fld id="{28421DA6-6369-427E-8D82-C0360F0C47ED}" type="datetimeFigureOut">
              <a:rPr lang="en-US" smtClean="0"/>
              <a:pPr/>
              <a:t>5/28/2019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109FF3-1548-4CDB-B82B-70387ADEE53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286519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ide Two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1543050" y="393563"/>
            <a:ext cx="9810749" cy="679904"/>
          </a:xfrm>
        </p:spPr>
        <p:txBody>
          <a:bodyPr/>
          <a:lstStyle>
            <a:lvl1pPr>
              <a:defRPr sz="32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13"/>
          </p:nvPr>
        </p:nvSpPr>
        <p:spPr>
          <a:xfrm>
            <a:off x="1543051" y="1322388"/>
            <a:ext cx="4792435" cy="476885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Content Placeholder 5"/>
          <p:cNvSpPr>
            <a:spLocks noGrp="1"/>
          </p:cNvSpPr>
          <p:nvPr>
            <p:ph sz="quarter" idx="15"/>
          </p:nvPr>
        </p:nvSpPr>
        <p:spPr>
          <a:xfrm>
            <a:off x="6561364" y="1322388"/>
            <a:ext cx="4792435" cy="476885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1543051" y="6356351"/>
            <a:ext cx="2038349" cy="365125"/>
          </a:xfrm>
        </p:spPr>
        <p:txBody>
          <a:bodyPr/>
          <a:lstStyle>
            <a:lvl1pPr>
              <a:defRPr>
                <a:solidFill>
                  <a:srgbClr val="0070C0"/>
                </a:solidFill>
              </a:defRPr>
            </a:lvl1pPr>
          </a:lstStyle>
          <a:p>
            <a:fld id="{28421DA6-6369-427E-8D82-C0360F0C47ED}" type="datetimeFigureOut">
              <a:rPr lang="en-US" smtClean="0"/>
              <a:pPr/>
              <a:t>5/28/2019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109FF3-1548-4CDB-B82B-70387ADEE53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14998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roduc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1" y="365129"/>
            <a:ext cx="7827015" cy="906747"/>
          </a:xfrm>
          <a:ln>
            <a:noFill/>
          </a:ln>
        </p:spPr>
        <p:txBody>
          <a:bodyPr anchor="b">
            <a:noAutofit/>
          </a:bodyPr>
          <a:lstStyle>
            <a:lvl1pPr>
              <a:defRPr sz="5000" b="1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7" name="Text Placeholder 26"/>
          <p:cNvSpPr>
            <a:spLocks noGrp="1"/>
          </p:cNvSpPr>
          <p:nvPr>
            <p:ph type="body" sz="quarter" idx="14"/>
          </p:nvPr>
        </p:nvSpPr>
        <p:spPr>
          <a:xfrm>
            <a:off x="836908" y="2150347"/>
            <a:ext cx="7821480" cy="3839748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bg1"/>
                </a:solidFill>
              </a:defRPr>
            </a:lvl1pPr>
            <a:lvl2pPr marL="457189" indent="0">
              <a:buNone/>
              <a:defRPr sz="24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2"/>
                </a:solidFill>
              </a:defRPr>
            </a:lvl3pPr>
            <a:lvl4pPr>
              <a:defRPr sz="2400">
                <a:solidFill>
                  <a:schemeClr val="tx2"/>
                </a:solidFill>
              </a:defRPr>
            </a:lvl4pPr>
            <a:lvl5pPr>
              <a:defRPr sz="24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Picture Placeholder 14"/>
          <p:cNvSpPr>
            <a:spLocks noGrp="1"/>
          </p:cNvSpPr>
          <p:nvPr>
            <p:ph type="pic" sz="quarter" idx="13"/>
          </p:nvPr>
        </p:nvSpPr>
        <p:spPr>
          <a:xfrm>
            <a:off x="9474397" y="2544510"/>
            <a:ext cx="2071159" cy="2560053"/>
          </a:xfr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  <a:effectLst>
            <a:outerShdw blurRad="50800" dist="63500" dir="2700000" algn="tl" rotWithShape="0">
              <a:prstClr val="black">
                <a:alpha val="17000"/>
              </a:prstClr>
            </a:outerShdw>
          </a:effectLst>
        </p:spPr>
        <p:txBody>
          <a:bodyPr anchor="ctr"/>
          <a:lstStyle>
            <a:lvl1pPr algn="ctr"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3972C8-722D-45F6-B4D9-99B5D0CE429E}" type="datetimeFigureOut">
              <a:rPr lang="en-US" smtClean="0"/>
              <a:t>5/28/2019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64D530-B60B-4A5A-91C0-C766C58A478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18671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mmary for Q&amp;A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1" y="365129"/>
            <a:ext cx="7827015" cy="906747"/>
          </a:xfrm>
          <a:ln>
            <a:noFill/>
          </a:ln>
        </p:spPr>
        <p:txBody>
          <a:bodyPr anchor="b">
            <a:noAutofit/>
          </a:bodyPr>
          <a:lstStyle>
            <a:lvl1pPr>
              <a:defRPr sz="50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7" name="Text Placeholder 26"/>
          <p:cNvSpPr>
            <a:spLocks noGrp="1"/>
          </p:cNvSpPr>
          <p:nvPr>
            <p:ph type="body" sz="quarter" idx="14"/>
          </p:nvPr>
        </p:nvSpPr>
        <p:spPr>
          <a:xfrm>
            <a:off x="836908" y="2150347"/>
            <a:ext cx="7821480" cy="3839748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2"/>
                </a:solidFill>
              </a:defRPr>
            </a:lvl1pPr>
            <a:lvl2pPr marL="457189" indent="0">
              <a:buNone/>
              <a:defRPr sz="24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2"/>
                </a:solidFill>
              </a:defRPr>
            </a:lvl3pPr>
            <a:lvl4pPr>
              <a:defRPr sz="2400">
                <a:solidFill>
                  <a:schemeClr val="tx2"/>
                </a:solidFill>
              </a:defRPr>
            </a:lvl4pPr>
            <a:lvl5pPr>
              <a:defRPr sz="24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5" name="Picture Placeholder 14"/>
          <p:cNvSpPr>
            <a:spLocks noGrp="1"/>
          </p:cNvSpPr>
          <p:nvPr>
            <p:ph type="pic" sz="quarter" idx="13" hasCustomPrompt="1"/>
          </p:nvPr>
        </p:nvSpPr>
        <p:spPr>
          <a:xfrm>
            <a:off x="9474397" y="2544510"/>
            <a:ext cx="2071159" cy="2560053"/>
          </a:xfr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  <a:effectLst>
            <a:outerShdw blurRad="50800" dist="63500" dir="2700000" algn="tl" rotWithShape="0">
              <a:prstClr val="black">
                <a:alpha val="17000"/>
              </a:prstClr>
            </a:outerShdw>
          </a:effectLst>
        </p:spPr>
        <p:txBody>
          <a:bodyPr anchor="ctr"/>
          <a:lstStyle>
            <a:lvl1pPr algn="ctr"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</a:t>
            </a:r>
          </a:p>
        </p:txBody>
      </p:sp>
      <p:sp>
        <p:nvSpPr>
          <p:cNvPr id="9" name="Text Placeholder 6"/>
          <p:cNvSpPr>
            <a:spLocks noGrp="1"/>
          </p:cNvSpPr>
          <p:nvPr>
            <p:ph type="body" sz="quarter" idx="15" hasCustomPrompt="1"/>
          </p:nvPr>
        </p:nvSpPr>
        <p:spPr>
          <a:xfrm>
            <a:off x="9289102" y="5486857"/>
            <a:ext cx="2441748" cy="503238"/>
          </a:xfrm>
        </p:spPr>
        <p:txBody>
          <a:bodyPr>
            <a:normAutofit/>
          </a:bodyPr>
          <a:lstStyle>
            <a:lvl1pPr marL="0" indent="0" algn="ctr">
              <a:buNone/>
              <a:defRPr sz="2800" b="1">
                <a:solidFill>
                  <a:schemeClr val="tx1">
                    <a:lumMod val="75000"/>
                  </a:schemeClr>
                </a:solidFill>
              </a:defRPr>
            </a:lvl1pPr>
          </a:lstStyle>
          <a:p>
            <a:pPr lvl="0"/>
            <a:r>
              <a:rPr lang="en-US" dirty="0"/>
              <a:t>Questions?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0070C0"/>
                </a:solidFill>
              </a:defRPr>
            </a:lvl1pPr>
          </a:lstStyle>
          <a:p>
            <a:fld id="{523972C8-722D-45F6-B4D9-99B5D0CE429E}" type="datetimeFigureOut">
              <a:rPr lang="en-US" smtClean="0"/>
              <a:pPr/>
              <a:t>5/28/2019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64D530-B60B-4A5A-91C0-C766C58A478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99026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979290" y="2887965"/>
            <a:ext cx="5001611" cy="1114960"/>
          </a:xfrm>
        </p:spPr>
        <p:txBody>
          <a:bodyPr anchor="b">
            <a:normAutofit/>
          </a:bodyPr>
          <a:lstStyle>
            <a:lvl1pPr algn="l">
              <a:defRPr sz="7000" b="1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Thank you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979290" y="4554842"/>
            <a:ext cx="6841346" cy="1315016"/>
          </a:xfrm>
        </p:spPr>
        <p:txBody>
          <a:bodyPr>
            <a:normAutofit/>
          </a:bodyPr>
          <a:lstStyle>
            <a:lvl1pPr marL="0" indent="0"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0070C0"/>
                </a:solidFill>
              </a:defRPr>
            </a:lvl1pPr>
          </a:lstStyle>
          <a:p>
            <a:fld id="{523972C8-722D-45F6-B4D9-99B5D0CE429E}" type="datetimeFigureOut">
              <a:rPr lang="en-US" smtClean="0"/>
              <a:pPr/>
              <a:t>5/28/2019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64D530-B60B-4A5A-91C0-C766C58A4783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3" name="Line 12"/>
          <p:cNvCxnSpPr/>
          <p:nvPr userDrawn="1"/>
        </p:nvCxnSpPr>
        <p:spPr>
          <a:xfrm>
            <a:off x="838199" y="4277571"/>
            <a:ext cx="10515600" cy="2625"/>
          </a:xfrm>
          <a:prstGeom prst="line">
            <a:avLst/>
          </a:prstGeom>
          <a:ln w="38100">
            <a:solidFill>
              <a:schemeClr val="accent1"/>
            </a:solidFill>
          </a:ln>
          <a:effectLst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317008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37590" y="461268"/>
            <a:ext cx="8841193" cy="798296"/>
          </a:xfrm>
        </p:spPr>
        <p:txBody>
          <a:bodyPr anchor="b">
            <a:noAutofit/>
          </a:bodyPr>
          <a:lstStyle>
            <a:lvl1pPr>
              <a:defRPr sz="50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449428" y="1856467"/>
            <a:ext cx="8841193" cy="549117"/>
          </a:xfrm>
        </p:spPr>
        <p:txBody>
          <a:bodyPr>
            <a:normAutofit/>
          </a:bodyPr>
          <a:lstStyle>
            <a:lvl1pPr marL="0" indent="0">
              <a:buNone/>
              <a:defRPr sz="3200" b="1">
                <a:solidFill>
                  <a:schemeClr val="accent1"/>
                </a:solidFill>
                <a:latin typeface="+mj-lt"/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2449428" y="2654083"/>
            <a:ext cx="8841193" cy="3418886"/>
          </a:xfrm>
        </p:spPr>
        <p:txBody>
          <a:bodyPr>
            <a:normAutofit/>
          </a:bodyPr>
          <a:lstStyle>
            <a:lvl1pPr marL="342900" indent="-342900">
              <a:buFont typeface="Arial" panose="020B0604020202020204" pitchFamily="34" charset="0"/>
              <a:buChar char="•"/>
              <a:defRPr sz="2400">
                <a:solidFill>
                  <a:schemeClr val="bg1"/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 </a:t>
            </a:r>
          </a:p>
          <a:p>
            <a:pPr lvl="0"/>
            <a:r>
              <a:rPr lang="en-US" dirty="0"/>
              <a:t>Click to edit Master text styles </a:t>
            </a:r>
          </a:p>
          <a:p>
            <a:pPr lvl="0"/>
            <a:r>
              <a:rPr lang="en-US" dirty="0"/>
              <a:t>Click to edit Master text styles</a:t>
            </a:r>
          </a:p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fld id="{523972C8-722D-45F6-B4D9-99B5D0CE429E}" type="datetimeFigureOut">
              <a:rPr lang="en-US" smtClean="0"/>
              <a:pPr/>
              <a:t>5/28/2019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64D530-B60B-4A5A-91C0-C766C58A4783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6" name="Line 15"/>
          <p:cNvCxnSpPr/>
          <p:nvPr userDrawn="1"/>
        </p:nvCxnSpPr>
        <p:spPr>
          <a:xfrm flipV="1">
            <a:off x="2437590" y="1404425"/>
            <a:ext cx="8853031" cy="1788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404186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62925" y="664912"/>
            <a:ext cx="8388457" cy="743000"/>
          </a:xfrm>
          <a:effectLst/>
        </p:spPr>
        <p:txBody>
          <a:bodyPr anchor="b">
            <a:noAutofit/>
          </a:bodyPr>
          <a:lstStyle>
            <a:lvl1pPr>
              <a:defRPr sz="50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461631" y="1681843"/>
            <a:ext cx="8389751" cy="4497795"/>
          </a:xfrm>
        </p:spPr>
        <p:txBody>
          <a:bodyPr>
            <a:normAutofit/>
          </a:bodyPr>
          <a:lstStyle>
            <a:lvl1pPr marL="341313" indent="-341313">
              <a:buFont typeface="+mj-lt"/>
              <a:buAutoNum type="arabicPeriod"/>
              <a:defRPr sz="2400"/>
            </a:lvl1pPr>
            <a:lvl2pPr marL="682625" indent="-341313" defTabSz="914400">
              <a:buFont typeface="+mj-lt"/>
              <a:buAutoNum type="alphaLcPeriod"/>
              <a:defRPr sz="2400"/>
            </a:lvl2pPr>
            <a:lvl3pPr marL="1085850" indent="-403225">
              <a:buFont typeface="+mj-lt"/>
              <a:buAutoNum type="romanLcPeriod"/>
              <a:defRPr sz="2400"/>
            </a:lvl3pPr>
            <a:lvl4pPr marL="1085850" indent="0">
              <a:buFont typeface="+mj-lt"/>
              <a:buNone/>
              <a:defRPr sz="2400"/>
            </a:lvl4pPr>
            <a:lvl5pPr marL="1547812" indent="0">
              <a:buFont typeface="+mj-lt"/>
              <a:buNone/>
              <a:defRPr sz="2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fld id="{523972C8-722D-45F6-B4D9-99B5D0CE429E}" type="datetimeFigureOut">
              <a:rPr lang="en-US" smtClean="0"/>
              <a:pPr/>
              <a:t>5/28/2019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64D530-B60B-4A5A-91C0-C766C58A4783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0" name="Line 9"/>
          <p:cNvCxnSpPr/>
          <p:nvPr userDrawn="1"/>
        </p:nvCxnSpPr>
        <p:spPr>
          <a:xfrm flipV="1">
            <a:off x="2462925" y="1473490"/>
            <a:ext cx="8412480" cy="1788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676355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62925" y="664912"/>
            <a:ext cx="8890875" cy="743000"/>
          </a:xfrm>
          <a:effectLst/>
        </p:spPr>
        <p:txBody>
          <a:bodyPr anchor="b">
            <a:noAutofit/>
          </a:bodyPr>
          <a:lstStyle>
            <a:lvl1pPr>
              <a:defRPr sz="50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461632" y="1828300"/>
            <a:ext cx="4282068" cy="4351338"/>
          </a:xfrm>
        </p:spPr>
        <p:txBody>
          <a:bodyPr>
            <a:normAutofit/>
          </a:bodyPr>
          <a:lstStyle>
            <a:lvl1pPr marL="341313" indent="-341313">
              <a:buFont typeface="+mj-lt"/>
              <a:buAutoNum type="arabicPeriod"/>
              <a:defRPr sz="2400"/>
            </a:lvl1pPr>
            <a:lvl2pPr marL="682625" indent="-341313" defTabSz="914400">
              <a:buFont typeface="+mj-lt"/>
              <a:buAutoNum type="alphaLcPeriod"/>
              <a:defRPr sz="2400"/>
            </a:lvl2pPr>
            <a:lvl3pPr marL="1085850" indent="-403225">
              <a:buFont typeface="+mj-lt"/>
              <a:buAutoNum type="romanLcPeriod"/>
              <a:defRPr sz="2400"/>
            </a:lvl3pPr>
            <a:lvl4pPr marL="1085850" indent="0">
              <a:buFont typeface="+mj-lt"/>
              <a:buNone/>
              <a:defRPr sz="2400"/>
            </a:lvl4pPr>
            <a:lvl5pPr marL="1547812" indent="0">
              <a:buFont typeface="+mj-lt"/>
              <a:buNone/>
              <a:defRPr sz="2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12" name="Content Placeholder 2"/>
          <p:cNvSpPr>
            <a:spLocks noGrp="1"/>
          </p:cNvSpPr>
          <p:nvPr>
            <p:ph sz="half" idx="13"/>
          </p:nvPr>
        </p:nvSpPr>
        <p:spPr>
          <a:xfrm>
            <a:off x="7071732" y="1828300"/>
            <a:ext cx="4282068" cy="4351338"/>
          </a:xfrm>
        </p:spPr>
        <p:txBody>
          <a:bodyPr>
            <a:normAutofit/>
          </a:bodyPr>
          <a:lstStyle>
            <a:lvl1pPr marL="341313" indent="-341313">
              <a:buFont typeface="+mj-lt"/>
              <a:buAutoNum type="arabicPeriod"/>
              <a:defRPr lang="en-US" dirty="0" smtClean="0"/>
            </a:lvl1pPr>
            <a:lvl2pPr marL="682625" indent="-341313" defTabSz="914400">
              <a:buFont typeface="+mj-lt"/>
              <a:buAutoNum type="alphaLcPeriod"/>
              <a:defRPr lang="en-US" dirty="0" smtClean="0"/>
            </a:lvl2pPr>
            <a:lvl3pPr marL="1085850" indent="-403225">
              <a:buFont typeface="+mj-lt"/>
              <a:buAutoNum type="romanLcPeriod"/>
              <a:defRPr lang="en-US" dirty="0" smtClean="0"/>
            </a:lvl3pPr>
            <a:lvl4pPr marL="1085850" indent="0">
              <a:buFont typeface="+mj-lt"/>
              <a:buNone/>
              <a:defRPr sz="2400"/>
            </a:lvl4pPr>
            <a:lvl5pPr marL="1547812" indent="0">
              <a:buFont typeface="+mj-lt"/>
              <a:buNone/>
              <a:defRPr lang="en-US" dirty="0" smtClean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fld id="{523972C8-722D-45F6-B4D9-99B5D0CE429E}" type="datetimeFigureOut">
              <a:rPr lang="en-US" smtClean="0"/>
              <a:pPr/>
              <a:t>5/28/2019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64D530-B60B-4A5A-91C0-C766C58A4783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0" name="Line 9"/>
          <p:cNvCxnSpPr/>
          <p:nvPr userDrawn="1"/>
        </p:nvCxnSpPr>
        <p:spPr>
          <a:xfrm>
            <a:off x="2462925" y="1475278"/>
            <a:ext cx="8890875" cy="20096"/>
          </a:xfrm>
          <a:prstGeom prst="line">
            <a:avLst/>
          </a:prstGeom>
          <a:ln w="57150">
            <a:solidFill>
              <a:schemeClr val="accent1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928484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Bullets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1" y="365129"/>
            <a:ext cx="7827015" cy="906747"/>
          </a:xfrm>
        </p:spPr>
        <p:txBody>
          <a:bodyPr anchor="b">
            <a:noAutofit/>
          </a:bodyPr>
          <a:lstStyle>
            <a:lvl1pPr>
              <a:defRPr sz="5000" b="1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7" name="Text Placeholder 26"/>
          <p:cNvSpPr>
            <a:spLocks noGrp="1"/>
          </p:cNvSpPr>
          <p:nvPr>
            <p:ph type="body" sz="quarter" idx="14"/>
          </p:nvPr>
        </p:nvSpPr>
        <p:spPr>
          <a:xfrm>
            <a:off x="836908" y="2200589"/>
            <a:ext cx="7821480" cy="3902411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400">
                <a:solidFill>
                  <a:schemeClr val="bg1"/>
                </a:solidFill>
              </a:defRPr>
            </a:lvl2pPr>
            <a:lvl3pPr>
              <a:defRPr sz="2400">
                <a:solidFill>
                  <a:schemeClr val="tx2"/>
                </a:solidFill>
              </a:defRPr>
            </a:lvl3pPr>
            <a:lvl4pPr>
              <a:defRPr sz="2400">
                <a:solidFill>
                  <a:schemeClr val="tx2"/>
                </a:solidFill>
              </a:defRPr>
            </a:lvl4pPr>
            <a:lvl5pPr>
              <a:defRPr sz="24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4" name="Picture Placeholder 14"/>
          <p:cNvSpPr>
            <a:spLocks noGrp="1"/>
          </p:cNvSpPr>
          <p:nvPr>
            <p:ph type="pic" sz="quarter" idx="13"/>
          </p:nvPr>
        </p:nvSpPr>
        <p:spPr>
          <a:xfrm>
            <a:off x="9474397" y="2544510"/>
            <a:ext cx="2071159" cy="2560053"/>
          </a:xfr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  <a:effectLst>
            <a:outerShdw blurRad="50800" dist="63500" dir="2700000" algn="tl" rotWithShape="0">
              <a:prstClr val="black">
                <a:alpha val="17000"/>
              </a:prstClr>
            </a:outerShdw>
          </a:effectLst>
        </p:spPr>
        <p:txBody>
          <a:bodyPr anchor="ctr"/>
          <a:lstStyle>
            <a:lvl1pPr algn="ctr"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3972C8-722D-45F6-B4D9-99B5D0CE429E}" type="datetimeFigureOut">
              <a:rPr lang="en-US" smtClean="0"/>
              <a:t>5/28/2019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64D530-B60B-4A5A-91C0-C766C58A478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68632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ide 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1543050" y="393563"/>
            <a:ext cx="9810749" cy="679904"/>
          </a:xfrm>
        </p:spPr>
        <p:txBody>
          <a:bodyPr/>
          <a:lstStyle>
            <a:lvl1pPr>
              <a:defRPr sz="3200" b="1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3"/>
          </p:nvPr>
        </p:nvSpPr>
        <p:spPr>
          <a:xfrm>
            <a:off x="1543050" y="1322388"/>
            <a:ext cx="9810749" cy="4768850"/>
          </a:xfrm>
          <a:noFill/>
        </p:spPr>
        <p:txBody>
          <a:bodyPr/>
          <a:lstStyle>
            <a:lvl1pPr>
              <a:defRPr lang="en-US" smtClean="0"/>
            </a:lvl1pPr>
            <a:lvl2pPr>
              <a:defRPr lang="en-US" smtClean="0"/>
            </a:lvl2pPr>
            <a:lvl3pPr>
              <a:defRPr lang="en-US" smtClean="0"/>
            </a:lvl3pPr>
            <a:lvl4pPr>
              <a:defRPr lang="en-US" smtClean="0"/>
            </a:lvl4pPr>
            <a:lvl5pPr>
              <a:defRPr lang="en-US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1543051" y="6356351"/>
            <a:ext cx="2038349" cy="365125"/>
          </a:xfrm>
        </p:spPr>
        <p:txBody>
          <a:bodyPr/>
          <a:lstStyle/>
          <a:p>
            <a:fld id="{28421DA6-6369-427E-8D82-C0360F0C47ED}" type="datetimeFigureOut">
              <a:rPr lang="en-US" smtClean="0"/>
              <a:t>5/28/2019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109FF3-1548-4CDB-B82B-70387ADEE53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26494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ide Two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1543050" y="393563"/>
            <a:ext cx="9810749" cy="679904"/>
          </a:xfrm>
        </p:spPr>
        <p:txBody>
          <a:bodyPr/>
          <a:lstStyle>
            <a:lvl1pPr>
              <a:defRPr sz="3200" b="1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3"/>
          </p:nvPr>
        </p:nvSpPr>
        <p:spPr>
          <a:xfrm>
            <a:off x="1543051" y="1322388"/>
            <a:ext cx="4792435" cy="476885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Content Placeholder 5"/>
          <p:cNvSpPr>
            <a:spLocks noGrp="1"/>
          </p:cNvSpPr>
          <p:nvPr>
            <p:ph sz="quarter" idx="15"/>
          </p:nvPr>
        </p:nvSpPr>
        <p:spPr>
          <a:xfrm>
            <a:off x="6561364" y="1322388"/>
            <a:ext cx="4792435" cy="476885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1543051" y="6356351"/>
            <a:ext cx="2038349" cy="365125"/>
          </a:xfrm>
        </p:spPr>
        <p:txBody>
          <a:bodyPr/>
          <a:lstStyle/>
          <a:p>
            <a:fld id="{28421DA6-6369-427E-8D82-C0360F0C47ED}" type="datetimeFigureOut">
              <a:rPr lang="en-US" smtClean="0"/>
              <a:t>5/28/2019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109FF3-1548-4CDB-B82B-70387ADEE53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13420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mmary for Q&amp;A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6908" y="475488"/>
            <a:ext cx="7827015" cy="906747"/>
          </a:xfrm>
          <a:ln>
            <a:noFill/>
          </a:ln>
        </p:spPr>
        <p:txBody>
          <a:bodyPr anchor="b">
            <a:noAutofit/>
          </a:bodyPr>
          <a:lstStyle>
            <a:lvl1pPr>
              <a:defRPr sz="5000" b="1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7" name="Text Placeholder 26"/>
          <p:cNvSpPr>
            <a:spLocks noGrp="1"/>
          </p:cNvSpPr>
          <p:nvPr>
            <p:ph type="body" sz="quarter" idx="14"/>
          </p:nvPr>
        </p:nvSpPr>
        <p:spPr>
          <a:xfrm>
            <a:off x="836908" y="2150347"/>
            <a:ext cx="7821480" cy="3839748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bg1"/>
                </a:solidFill>
              </a:defRPr>
            </a:lvl1pPr>
            <a:lvl2pPr marL="457189" indent="0">
              <a:buNone/>
              <a:defRPr sz="24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2"/>
                </a:solidFill>
              </a:defRPr>
            </a:lvl3pPr>
            <a:lvl4pPr>
              <a:defRPr sz="2400">
                <a:solidFill>
                  <a:schemeClr val="tx2"/>
                </a:solidFill>
              </a:defRPr>
            </a:lvl4pPr>
            <a:lvl5pPr>
              <a:defRPr sz="24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Picture Placeholder 14"/>
          <p:cNvSpPr>
            <a:spLocks noGrp="1"/>
          </p:cNvSpPr>
          <p:nvPr>
            <p:ph type="pic" sz="quarter" idx="13" hasCustomPrompt="1"/>
          </p:nvPr>
        </p:nvSpPr>
        <p:spPr>
          <a:xfrm>
            <a:off x="9474397" y="2544510"/>
            <a:ext cx="2071159" cy="2560053"/>
          </a:xfr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  <a:effectLst>
            <a:outerShdw blurRad="50800" dist="63500" dir="2700000" algn="tl" rotWithShape="0">
              <a:prstClr val="black">
                <a:alpha val="17000"/>
              </a:prstClr>
            </a:outerShdw>
          </a:effectLst>
        </p:spPr>
        <p:txBody>
          <a:bodyPr anchor="ctr"/>
          <a:lstStyle>
            <a:lvl1pPr algn="ctr"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                                                                                                                                                                                                                                 </a:t>
            </a:r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5" hasCustomPrompt="1"/>
          </p:nvPr>
        </p:nvSpPr>
        <p:spPr>
          <a:xfrm>
            <a:off x="9289102" y="5486857"/>
            <a:ext cx="2441748" cy="503238"/>
          </a:xfrm>
        </p:spPr>
        <p:txBody>
          <a:bodyPr>
            <a:normAutofit/>
          </a:bodyPr>
          <a:lstStyle>
            <a:lvl1pPr marL="0" indent="0" algn="ctr">
              <a:buNone/>
              <a:defRPr sz="28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Questions?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3972C8-722D-45F6-B4D9-99B5D0CE429E}" type="datetimeFigureOut">
              <a:rPr lang="en-US" smtClean="0"/>
              <a:t>5/28/2019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64D530-B60B-4A5A-91C0-C766C58A478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44802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40000"/>
                    <a:lumOff val="60000"/>
                  </a:schemeClr>
                </a:solidFill>
              </a:defRPr>
            </a:lvl1pPr>
          </a:lstStyle>
          <a:p>
            <a:fld id="{28421DA6-6369-427E-8D82-C0360F0C47ED}" type="datetimeFigureOut">
              <a:rPr lang="en-US" smtClean="0"/>
              <a:pPr/>
              <a:t>5/28/2019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lumMod val="40000"/>
                    <a:lumOff val="6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lumMod val="40000"/>
                    <a:lumOff val="60000"/>
                  </a:schemeClr>
                </a:solidFill>
              </a:defRPr>
            </a:lvl1pPr>
          </a:lstStyle>
          <a:p>
            <a:fld id="{3D109FF3-1548-4CDB-B82B-70387ADEE53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86561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4" r:id="rId2"/>
    <p:sldLayoutId id="2147483682" r:id="rId3"/>
    <p:sldLayoutId id="2147483680" r:id="rId4"/>
    <p:sldLayoutId id="2147483711" r:id="rId5"/>
    <p:sldLayoutId id="2147483681" r:id="rId6"/>
    <p:sldLayoutId id="2147483699" r:id="rId7"/>
    <p:sldLayoutId id="2147483712" r:id="rId8"/>
    <p:sldLayoutId id="2147483700" r:id="rId9"/>
    <p:sldLayoutId id="2147483679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000" kern="1200">
          <a:solidFill>
            <a:schemeClr val="bg1"/>
          </a:solidFill>
          <a:latin typeface="Rockwell" panose="02060603020205020403" pitchFamily="18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1189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6">
                    <a:lumMod val="50000"/>
                  </a:schemeClr>
                </a:solidFill>
              </a:defRPr>
            </a:lvl1pPr>
          </a:lstStyle>
          <a:p>
            <a:fld id="{28421DA6-6369-427E-8D82-C0360F0C47ED}" type="datetimeFigureOut">
              <a:rPr lang="en-US" smtClean="0">
                <a:solidFill>
                  <a:srgbClr val="0070C0"/>
                </a:solidFill>
              </a:rPr>
              <a:pPr/>
              <a:t>5/28/2019</a:t>
            </a:fld>
            <a:r>
              <a:rPr lang="en-US" dirty="0">
                <a:solidFill>
                  <a:srgbClr val="0070C0"/>
                </a:solidFill>
              </a:rPr>
              <a:t>  </a:t>
            </a:r>
            <a:r>
              <a:rPr lang="en-US" dirty="0"/>
              <a:t>                                                                                                                                                                 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0070C0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fld id="{3D109FF3-1548-4CDB-B82B-70387ADEE53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70785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703" r:id="rId2"/>
    <p:sldLayoutId id="2147483704" r:id="rId3"/>
    <p:sldLayoutId id="2147483706" r:id="rId4"/>
    <p:sldLayoutId id="2147483705" r:id="rId5"/>
    <p:sldLayoutId id="2147483713" r:id="rId6"/>
    <p:sldLayoutId id="2147483716" r:id="rId7"/>
    <p:sldLayoutId id="2147483708" r:id="rId8"/>
    <p:sldLayoutId id="2147483714" r:id="rId9"/>
    <p:sldLayoutId id="2147483709" r:id="rId10"/>
    <p:sldLayoutId id="2147483710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000" kern="1200">
          <a:solidFill>
            <a:schemeClr val="tx1"/>
          </a:solidFill>
          <a:latin typeface="Rockwell" panose="02060603020205020403" pitchFamily="18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7.xml"/><Relationship Id="rId1" Type="http://schemas.openxmlformats.org/officeDocument/2006/relationships/video" Target="https://www.youtube.com/embed/AyaSSgUCvjQ" TargetMode="External"/><Relationship Id="rId4" Type="http://schemas.openxmlformats.org/officeDocument/2006/relationships/image" Target="../media/image28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7.xml"/><Relationship Id="rId1" Type="http://schemas.openxmlformats.org/officeDocument/2006/relationships/video" Target="https://www.youtube.com/embed/eX2mWlmD3Z8" TargetMode="External"/><Relationship Id="rId4" Type="http://schemas.openxmlformats.org/officeDocument/2006/relationships/image" Target="../media/image29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39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7.xml"/><Relationship Id="rId1" Type="http://schemas.openxmlformats.org/officeDocument/2006/relationships/video" Target="https://www.youtube.com/embed/t32CK5t8d2Q" TargetMode="External"/><Relationship Id="rId4" Type="http://schemas.openxmlformats.org/officeDocument/2006/relationships/image" Target="../media/image40.jpe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JP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hyperlink" Target="mailto:Michael.Moore@hhsc.state.tx.us" TargetMode="Externa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0.xml"/><Relationship Id="rId4" Type="http://schemas.openxmlformats.org/officeDocument/2006/relationships/hyperlink" Target="mailto:david.dauber@hhsc.state.tx.us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g"/><Relationship Id="rId5" Type="http://schemas.openxmlformats.org/officeDocument/2006/relationships/image" Target="../media/image17.jpg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1552353" y="2647779"/>
            <a:ext cx="9480736" cy="1944087"/>
          </a:xfrm>
        </p:spPr>
        <p:txBody>
          <a:bodyPr/>
          <a:lstStyle/>
          <a:p>
            <a:r>
              <a:rPr lang="en-US" dirty="0"/>
              <a:t>Everyone is Disabled (Sometimes)</a:t>
            </a:r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>
          <a:xfrm>
            <a:off x="1637414" y="4906339"/>
            <a:ext cx="9395675" cy="654691"/>
          </a:xfrm>
        </p:spPr>
        <p:txBody>
          <a:bodyPr>
            <a:normAutofit fontScale="77500" lnSpcReduction="20000"/>
          </a:bodyPr>
          <a:lstStyle/>
          <a:p>
            <a:r>
              <a:rPr lang="en-US" dirty="0"/>
              <a:t>Presented by: Mike Moore &amp; David Dauber</a:t>
            </a:r>
          </a:p>
        </p:txBody>
      </p:sp>
    </p:spTree>
    <p:extLst>
      <p:ext uri="{BB962C8B-B14F-4D97-AF65-F5344CB8AC3E}">
        <p14:creationId xmlns:p14="http://schemas.microsoft.com/office/powerpoint/2010/main" val="327954674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 descr="People riding segways using sidewalk ramps"/>
          <p:cNvPicPr>
            <a:picLocks noGrp="1" noChangeAspect="1"/>
          </p:cNvPicPr>
          <p:nvPr>
            <p:ph sz="quarter" idx="1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6244" y="3384331"/>
            <a:ext cx="5201693" cy="30645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Content Placeholder 5" descr="People riding bicycles using sidewalk ramps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7937" y="1218395"/>
            <a:ext cx="5016967" cy="33446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Today – Curb-Cuts and Ramps are required by law &amp; appreciated for many different reasons.</a:t>
            </a:r>
          </a:p>
        </p:txBody>
      </p:sp>
    </p:spTree>
    <p:extLst>
      <p:ext uri="{BB962C8B-B14F-4D97-AF65-F5344CB8AC3E}">
        <p14:creationId xmlns:p14="http://schemas.microsoft.com/office/powerpoint/2010/main" val="152613766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kateboarder, man pushing a stroller, and woman looking at mobile phone using a sidewalk ramp.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3052" y="1073467"/>
            <a:ext cx="7390743" cy="56498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Today – Curb-Cuts and Ramps are required by law &amp; appreciated for many different reasons.</a:t>
            </a:r>
          </a:p>
        </p:txBody>
      </p:sp>
    </p:spTree>
    <p:extLst>
      <p:ext uri="{BB962C8B-B14F-4D97-AF65-F5344CB8AC3E}">
        <p14:creationId xmlns:p14="http://schemas.microsoft.com/office/powerpoint/2010/main" val="223845279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You know you </a:t>
            </a:r>
            <a:r>
              <a:rPr lang="en-US" dirty="0" err="1"/>
              <a:t>wanna</a:t>
            </a:r>
            <a:r>
              <a:rPr lang="en-US" dirty="0"/>
              <a:t> push it!</a:t>
            </a:r>
          </a:p>
        </p:txBody>
      </p:sp>
      <p:pic>
        <p:nvPicPr>
          <p:cNvPr id="4" name="Content Placeholder 3" descr="Button with wheelchair symbol labeled &quot;Push to open&quot;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1787" y="1322388"/>
            <a:ext cx="7153275" cy="47688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17547183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disability advantage.</a:t>
            </a:r>
          </a:p>
        </p:txBody>
      </p:sp>
      <p:pic>
        <p:nvPicPr>
          <p:cNvPr id="4" name="Content Placeholder 3" descr="Handicapped Parking sign labeled &quot;Violators will be fined min. $85&quot; and &quot;State Permit Required&quot;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0357" y="1322388"/>
            <a:ext cx="6996135" cy="47688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15212610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disability advantage.</a:t>
            </a:r>
          </a:p>
        </p:txBody>
      </p:sp>
      <p:pic>
        <p:nvPicPr>
          <p:cNvPr id="4" name="Content Placeholder 3" descr="Michael Nesmith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7879" y="1073467"/>
            <a:ext cx="9562753" cy="56814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5E7B438B-8E8E-4B78-B6F9-38B3CB13E960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6325293" y="1463609"/>
            <a:ext cx="4331624" cy="500082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32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“Being deaf is both my ‘superpower’ and ‘kryptonite.’”</a:t>
            </a:r>
          </a:p>
          <a:p>
            <a:pPr marL="0" indent="0" algn="ctr">
              <a:buNone/>
            </a:pPr>
            <a:endParaRPr lang="en-US" sz="32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r">
              <a:buNone/>
            </a:pPr>
            <a:r>
              <a:rPr lang="en-US" sz="32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-Michael Nesmith</a:t>
            </a:r>
          </a:p>
          <a:p>
            <a:pPr marL="0" indent="0" algn="r">
              <a:buNone/>
            </a:pPr>
            <a:r>
              <a:rPr lang="en-US" sz="32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Art Director at Amazon</a:t>
            </a:r>
          </a:p>
        </p:txBody>
      </p:sp>
    </p:spTree>
    <p:extLst>
      <p:ext uri="{BB962C8B-B14F-4D97-AF65-F5344CB8AC3E}">
        <p14:creationId xmlns:p14="http://schemas.microsoft.com/office/powerpoint/2010/main" val="212862818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Michael Nesmith, Art Director at Amazon</a:t>
            </a:r>
          </a:p>
        </p:txBody>
      </p:sp>
      <p:pic>
        <p:nvPicPr>
          <p:cNvPr id="4" name="Online Media 3">
            <a:hlinkClick r:id="" action="ppaction://media"/>
            <a:extLst>
              <a:ext uri="{FF2B5EF4-FFF2-40B4-BE49-F238E27FC236}">
                <a16:creationId xmlns:a16="http://schemas.microsoft.com/office/drawing/2014/main" xmlns="" id="{A474D632-357B-4876-AFD3-C877CE8A9F5C}"/>
              </a:ext>
            </a:extLst>
          </p:cNvPr>
          <p:cNvPicPr>
            <a:picLocks noGrp="1" noRot="1" noChangeAspect="1"/>
          </p:cNvPicPr>
          <p:nvPr>
            <p:ph sz="quarter" idx="13"/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2050256" y="1365580"/>
            <a:ext cx="8455819" cy="47563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769936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6908" y="136634"/>
            <a:ext cx="7827015" cy="1408511"/>
          </a:xfrm>
        </p:spPr>
        <p:txBody>
          <a:bodyPr/>
          <a:lstStyle/>
          <a:p>
            <a:r>
              <a:rPr lang="en-US" dirty="0"/>
              <a:t>The Web Disability Simulations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4"/>
          </p:nvPr>
        </p:nvSpPr>
        <p:spPr>
          <a:xfrm>
            <a:off x="1072032" y="2435913"/>
            <a:ext cx="10352667" cy="347637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6000" dirty="0"/>
              <a:t>If you had to have one disability (superpower), which one would you choose and why?</a:t>
            </a:r>
          </a:p>
        </p:txBody>
      </p:sp>
    </p:spTree>
    <p:extLst>
      <p:ext uri="{BB962C8B-B14F-4D97-AF65-F5344CB8AC3E}">
        <p14:creationId xmlns:p14="http://schemas.microsoft.com/office/powerpoint/2010/main" val="349598553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Mr. Clueless – The Gene &amp; Dave Show</a:t>
            </a:r>
          </a:p>
        </p:txBody>
      </p:sp>
      <p:pic>
        <p:nvPicPr>
          <p:cNvPr id="5" name="Online Media 4">
            <a:hlinkClick r:id="" action="ppaction://media"/>
            <a:extLst>
              <a:ext uri="{FF2B5EF4-FFF2-40B4-BE49-F238E27FC236}">
                <a16:creationId xmlns:a16="http://schemas.microsoft.com/office/drawing/2014/main" xmlns="" id="{FCDCD516-BC0E-4C56-80A4-34DCB3AAE1A4}"/>
              </a:ext>
            </a:extLst>
          </p:cNvPr>
          <p:cNvPicPr>
            <a:picLocks noGrp="1" noRot="1" noChangeAspect="1"/>
          </p:cNvPicPr>
          <p:nvPr>
            <p:ph sz="quarter" idx="13"/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1928813" y="1135062"/>
            <a:ext cx="9655969" cy="54314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036371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Accessibility is much better than it used to be, but we should all be aware.</a:t>
            </a:r>
          </a:p>
        </p:txBody>
      </p:sp>
      <p:pic>
        <p:nvPicPr>
          <p:cNvPr id="4" name="Content Placeholder 3" descr="Sign that reads &quot;Do not touch - Hot&quot; with braile under the lettering."/>
          <p:cNvPicPr>
            <a:picLocks noGrp="1" noChangeAspect="1"/>
          </p:cNvPicPr>
          <p:nvPr>
            <p:ph sz="quarter" idx="13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959" b="18019"/>
          <a:stretch/>
        </p:blipFill>
        <p:spPr>
          <a:xfrm>
            <a:off x="2780313" y="1202367"/>
            <a:ext cx="7336221" cy="53680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34233110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Accessibility is much better than it used to be, but we should all be aware.</a:t>
            </a:r>
          </a:p>
        </p:txBody>
      </p:sp>
      <p:pic>
        <p:nvPicPr>
          <p:cNvPr id="4" name="Content Placeholder 3" descr="Sign that reads &quot;Patient is Blind. Please speak loudly&quot;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0313" y="1245856"/>
            <a:ext cx="7336221" cy="52810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1792569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1552353" y="2647779"/>
            <a:ext cx="9480736" cy="1944087"/>
          </a:xfrm>
        </p:spPr>
        <p:txBody>
          <a:bodyPr/>
          <a:lstStyle/>
          <a:p>
            <a:r>
              <a:rPr lang="en-US" sz="5400" dirty="0"/>
              <a:t>How would your life change if you woke up tomorrow with a disability?</a:t>
            </a:r>
          </a:p>
        </p:txBody>
      </p:sp>
    </p:spTree>
    <p:extLst>
      <p:ext uri="{BB962C8B-B14F-4D97-AF65-F5344CB8AC3E}">
        <p14:creationId xmlns:p14="http://schemas.microsoft.com/office/powerpoint/2010/main" val="90243190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Accessibility is much better than it used to be, but we should all be aware.</a:t>
            </a:r>
          </a:p>
        </p:txBody>
      </p:sp>
      <p:pic>
        <p:nvPicPr>
          <p:cNvPr id="4" name="Content Placeholder 3" descr="Curb cut with ramp that leads to the street containing a curbed median prohibiting a wheelchair to cross.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1069" y="1245856"/>
            <a:ext cx="4074709" cy="52810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54576274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Accessibility is much better than it used to be, but we should all be aware.</a:t>
            </a:r>
          </a:p>
        </p:txBody>
      </p:sp>
      <p:pic>
        <p:nvPicPr>
          <p:cNvPr id="4" name="Content Placeholder 3" descr="A reserved parking sign marked as &quot;Van Accessible&quot; with another sign below it that reads &quot;Cars Only No Vans Trucks or SUVs&quot;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8303" y="1186285"/>
            <a:ext cx="7031421" cy="52735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25347068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Accessibility is much better than it used to be, but we should all be aware.</a:t>
            </a:r>
          </a:p>
        </p:txBody>
      </p:sp>
      <p:pic>
        <p:nvPicPr>
          <p:cNvPr id="4" name="Content Placeholder 3" descr="David, in his wheelchair, seated beside an inaccessible blood pressure machine.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2656145" y="1073467"/>
            <a:ext cx="7584558" cy="56884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6194824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After mentioning this at </a:t>
            </a:r>
            <a:r>
              <a:rPr lang="en-US" dirty="0" err="1"/>
              <a:t>AccessU</a:t>
            </a:r>
            <a:r>
              <a:rPr lang="en-US" dirty="0"/>
              <a:t> 2017, this showed up in our building.</a:t>
            </a:r>
          </a:p>
        </p:txBody>
      </p:sp>
      <p:pic>
        <p:nvPicPr>
          <p:cNvPr id="4" name="Content Placeholder 3" descr="David, in his wheelchair, seated beside an accessible blood pressure machine.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472165" y="1153256"/>
            <a:ext cx="5516969" cy="41384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Content Placeholder 4"/>
          <p:cNvPicPr>
            <a:picLocks noGrp="1" noChangeAspect="1"/>
          </p:cNvPicPr>
          <p:nvPr>
            <p:ph sz="quarter" idx="15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461291" y="1610024"/>
            <a:ext cx="5591438" cy="41935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534927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Accessibility is much better than it used to be, but we should all be aware.</a:t>
            </a:r>
          </a:p>
        </p:txBody>
      </p:sp>
      <p:pic>
        <p:nvPicPr>
          <p:cNvPr id="4" name="Content Placeholder 3" descr="Paper towel dispenser labeled &quot;Pull Use both hands&quot; 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2645" y="1073467"/>
            <a:ext cx="9571557" cy="53874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66402929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You’ve probably felt this disability too.</a:t>
            </a:r>
          </a:p>
        </p:txBody>
      </p:sp>
      <p:pic>
        <p:nvPicPr>
          <p:cNvPr id="4" name="Content Placeholder 3" descr="Man holding phone receiver in one hand and typing with the other.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9602" y="1218231"/>
            <a:ext cx="8247990" cy="54892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94230985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6908" y="136634"/>
            <a:ext cx="7827015" cy="1408511"/>
          </a:xfrm>
        </p:spPr>
        <p:txBody>
          <a:bodyPr/>
          <a:lstStyle/>
          <a:p>
            <a:r>
              <a:rPr lang="en-US" dirty="0"/>
              <a:t>The Web Disability Simulations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4"/>
          </p:nvPr>
        </p:nvSpPr>
        <p:spPr>
          <a:xfrm>
            <a:off x="658233" y="2069789"/>
            <a:ext cx="9526291" cy="910334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3200" dirty="0"/>
              <a:t>Simulate Color Blindness and learn more at: http://www.colourblindawareness.org/</a:t>
            </a:r>
          </a:p>
        </p:txBody>
      </p:sp>
      <p:pic>
        <p:nvPicPr>
          <p:cNvPr id="7" name="Color Blind Simulation" descr="Homepage of the www.colourblindawareness.org web site.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440923" y="2980123"/>
            <a:ext cx="5828711" cy="38778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3195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9766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6908" y="136634"/>
            <a:ext cx="7827015" cy="1408511"/>
          </a:xfrm>
        </p:spPr>
        <p:txBody>
          <a:bodyPr/>
          <a:lstStyle/>
          <a:p>
            <a:r>
              <a:rPr lang="en-US" dirty="0"/>
              <a:t>The Web Disability Simulations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4"/>
          </p:nvPr>
        </p:nvSpPr>
        <p:spPr>
          <a:xfrm>
            <a:off x="1477383" y="2755588"/>
            <a:ext cx="9514467" cy="212121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6000" dirty="0"/>
              <a:t>Are there times when YOU are color blind?</a:t>
            </a:r>
          </a:p>
        </p:txBody>
      </p:sp>
    </p:spTree>
    <p:extLst>
      <p:ext uri="{BB962C8B-B14F-4D97-AF65-F5344CB8AC3E}">
        <p14:creationId xmlns:p14="http://schemas.microsoft.com/office/powerpoint/2010/main" val="360522742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Web Disability Simulations</a:t>
            </a:r>
          </a:p>
        </p:txBody>
      </p:sp>
      <p:pic>
        <p:nvPicPr>
          <p:cNvPr id="7" name="Online Media 6">
            <a:hlinkClick r:id="" action="ppaction://media"/>
            <a:extLst>
              <a:ext uri="{FF2B5EF4-FFF2-40B4-BE49-F238E27FC236}">
                <a16:creationId xmlns:a16="http://schemas.microsoft.com/office/drawing/2014/main" xmlns="" id="{E79EABD3-95AE-4900-ACB3-FB57550D4B5B}"/>
              </a:ext>
            </a:extLst>
          </p:cNvPr>
          <p:cNvPicPr>
            <a:picLocks noGrp="1" noRot="1" noChangeAspect="1"/>
          </p:cNvPicPr>
          <p:nvPr>
            <p:ph sz="quarter" idx="13"/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2809258" y="1306512"/>
            <a:ext cx="8218311" cy="462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566775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6908" y="136634"/>
            <a:ext cx="7827015" cy="1408511"/>
          </a:xfrm>
        </p:spPr>
        <p:txBody>
          <a:bodyPr/>
          <a:lstStyle/>
          <a:p>
            <a:r>
              <a:rPr lang="en-US" dirty="0"/>
              <a:t>The Web Disability Simulations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4"/>
          </p:nvPr>
        </p:nvSpPr>
        <p:spPr>
          <a:xfrm>
            <a:off x="1084558" y="2736538"/>
            <a:ext cx="10352667" cy="212121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6000" dirty="0"/>
              <a:t>Captions?  Did they help?</a:t>
            </a:r>
          </a:p>
        </p:txBody>
      </p:sp>
    </p:spTree>
    <p:extLst>
      <p:ext uri="{BB962C8B-B14F-4D97-AF65-F5344CB8AC3E}">
        <p14:creationId xmlns:p14="http://schemas.microsoft.com/office/powerpoint/2010/main" val="13439634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Mike Moore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Accessibility Supervisor</a:t>
            </a:r>
          </a:p>
          <a:p>
            <a:r>
              <a:rPr lang="en-US" dirty="0"/>
              <a:t>Laid-Back Liberal</a:t>
            </a:r>
          </a:p>
          <a:p>
            <a:r>
              <a:rPr lang="en-US" dirty="0"/>
              <a:t>Cyclist</a:t>
            </a:r>
          </a:p>
        </p:txBody>
      </p:sp>
      <p:pic>
        <p:nvPicPr>
          <p:cNvPr id="2" name="Picture Placeholder 1" descr="Writer/Director Michael Moore (The famous one)"/>
          <p:cNvPicPr>
            <a:picLocks noGrp="1" noChangeAspect="1"/>
          </p:cNvPicPr>
          <p:nvPr>
            <p:ph type="pic" sz="quarter" idx="13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11" b="2711"/>
          <a:stretch>
            <a:fillRect/>
          </a:stretch>
        </p:blipFill>
        <p:spPr>
          <a:xfrm>
            <a:off x="8658389" y="2544510"/>
            <a:ext cx="2887168" cy="3568680"/>
          </a:xfrm>
        </p:spPr>
      </p:pic>
      <p:pic>
        <p:nvPicPr>
          <p:cNvPr id="3" name="Picture 2" descr="No symbol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1693" y="2452631"/>
            <a:ext cx="3660559" cy="36605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3916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Navigate this…</a:t>
            </a:r>
          </a:p>
        </p:txBody>
      </p:sp>
      <p:pic>
        <p:nvPicPr>
          <p:cNvPr id="6" name="Content Placeholder 5" descr="Very busy website landing page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9283" y="1681163"/>
            <a:ext cx="9330803" cy="50481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11913981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Navigate this…</a:t>
            </a:r>
          </a:p>
        </p:txBody>
      </p:sp>
      <p:pic>
        <p:nvPicPr>
          <p:cNvPr id="6" name="Content Placeholder 5" descr="CAPPS Website initial screen demonstrating complexity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5195" y="1574631"/>
            <a:ext cx="9540984" cy="50462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858209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Navigate this…</a:t>
            </a:r>
          </a:p>
        </p:txBody>
      </p:sp>
      <p:pic>
        <p:nvPicPr>
          <p:cNvPr id="6" name="Content Placeholder 5" descr="CAPPS Website Employee Self-Service screen demonstrating complexity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2925" y="1639246"/>
            <a:ext cx="9335498" cy="4927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53386638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6908" y="136634"/>
            <a:ext cx="7827015" cy="1408511"/>
          </a:xfrm>
        </p:spPr>
        <p:txBody>
          <a:bodyPr/>
          <a:lstStyle/>
          <a:p>
            <a:r>
              <a:rPr lang="en-US" dirty="0"/>
              <a:t>The Web Disability Simulations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4"/>
          </p:nvPr>
        </p:nvSpPr>
        <p:spPr>
          <a:xfrm>
            <a:off x="1084558" y="2736538"/>
            <a:ext cx="10352667" cy="212121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6000" dirty="0"/>
              <a:t>What design features help minimize complexity?</a:t>
            </a:r>
          </a:p>
        </p:txBody>
      </p:sp>
    </p:spTree>
    <p:extLst>
      <p:ext uri="{BB962C8B-B14F-4D97-AF65-F5344CB8AC3E}">
        <p14:creationId xmlns:p14="http://schemas.microsoft.com/office/powerpoint/2010/main" val="148938085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Simulate a disability.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4"/>
          </p:nvPr>
        </p:nvSpPr>
        <p:spPr>
          <a:xfrm>
            <a:off x="836908" y="2200589"/>
            <a:ext cx="8244462" cy="3285811"/>
          </a:xfrm>
        </p:spPr>
        <p:txBody>
          <a:bodyPr numCol="1">
            <a:normAutofit/>
          </a:bodyPr>
          <a:lstStyle/>
          <a:p>
            <a:r>
              <a:rPr lang="en-US" dirty="0"/>
              <a:t>Unplug your mouse.</a:t>
            </a:r>
          </a:p>
          <a:p>
            <a:pPr lvl="1"/>
            <a:r>
              <a:rPr lang="en-US" dirty="0"/>
              <a:t>Where in the hell is the cursor?</a:t>
            </a:r>
          </a:p>
          <a:p>
            <a:pPr lvl="1"/>
            <a:r>
              <a:rPr lang="en-US" dirty="0"/>
              <a:t>How do I click on that?</a:t>
            </a:r>
          </a:p>
          <a:p>
            <a:pPr marL="228600" lvl="1">
              <a:spcBef>
                <a:spcPts val="1000"/>
              </a:spcBef>
            </a:pPr>
            <a:r>
              <a:rPr lang="en-US" dirty="0"/>
              <a:t>Use The </a:t>
            </a:r>
            <a:r>
              <a:rPr lang="en-US" dirty="0" err="1"/>
              <a:t>Paciello</a:t>
            </a:r>
            <a:r>
              <a:rPr lang="en-US" dirty="0"/>
              <a:t> Group IE Web Accessibility Toolbar (www.paciellogroup.com/resources/wat/)</a:t>
            </a:r>
          </a:p>
          <a:p>
            <a:pPr lvl="1"/>
            <a:r>
              <a:rPr lang="en-US" dirty="0"/>
              <a:t>Turn off CSS - See what the screen reader reads.</a:t>
            </a:r>
          </a:p>
          <a:p>
            <a:pPr lvl="1"/>
            <a:r>
              <a:rPr lang="en-US" dirty="0"/>
              <a:t>Check colors (</a:t>
            </a:r>
            <a:r>
              <a:rPr lang="en-US" dirty="0" err="1"/>
              <a:t>Colour</a:t>
            </a:r>
            <a:r>
              <a:rPr lang="en-US" dirty="0"/>
              <a:t> Contrast </a:t>
            </a:r>
            <a:r>
              <a:rPr lang="en-US" dirty="0" err="1"/>
              <a:t>Analyser</a:t>
            </a:r>
            <a:r>
              <a:rPr lang="en-US" dirty="0"/>
              <a:t>)</a:t>
            </a:r>
          </a:p>
          <a:p>
            <a:r>
              <a:rPr lang="en-US" dirty="0"/>
              <a:t>Use JAWS and/or NVDA to read your screen.</a:t>
            </a:r>
          </a:p>
        </p:txBody>
      </p:sp>
      <p:pic>
        <p:nvPicPr>
          <p:cNvPr id="2" name="Picture Placeholder 1"/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0" b="-1843"/>
          <a:stretch/>
        </p:blipFill>
        <p:spPr>
          <a:xfrm>
            <a:off x="8429296" y="2200589"/>
            <a:ext cx="3534832" cy="14709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8552056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uiExpand="1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Simulate a disability.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4"/>
          </p:nvPr>
        </p:nvSpPr>
        <p:spPr/>
        <p:txBody>
          <a:bodyPr numCol="1">
            <a:normAutofit lnSpcReduction="10000"/>
          </a:bodyPr>
          <a:lstStyle/>
          <a:p>
            <a:r>
              <a:rPr lang="en-US" dirty="0"/>
              <a:t>Use a Mobile Device (Best disability sim ever)</a:t>
            </a:r>
          </a:p>
          <a:p>
            <a:pPr lvl="1"/>
            <a:r>
              <a:rPr lang="en-US" dirty="0"/>
              <a:t>One Hand</a:t>
            </a:r>
          </a:p>
          <a:p>
            <a:pPr lvl="1"/>
            <a:r>
              <a:rPr lang="en-US" dirty="0"/>
              <a:t>Sunlight</a:t>
            </a:r>
          </a:p>
          <a:p>
            <a:pPr lvl="1"/>
            <a:r>
              <a:rPr lang="en-US" dirty="0"/>
              <a:t>Cognitive Disability (Doing many things)</a:t>
            </a:r>
          </a:p>
          <a:p>
            <a:pPr lvl="1"/>
            <a:r>
              <a:rPr lang="en-US" dirty="0"/>
              <a:t>Limited field of vision</a:t>
            </a:r>
          </a:p>
          <a:p>
            <a:pPr lvl="1"/>
            <a:r>
              <a:rPr lang="en-US" dirty="0"/>
              <a:t>Print smaller</a:t>
            </a:r>
          </a:p>
          <a:p>
            <a:pPr lvl="1"/>
            <a:r>
              <a:rPr lang="en-US" dirty="0"/>
              <a:t>Small tap area</a:t>
            </a:r>
          </a:p>
          <a:p>
            <a:pPr lvl="1"/>
            <a:r>
              <a:rPr lang="en-US" dirty="0"/>
              <a:t>Noisy environment</a:t>
            </a:r>
          </a:p>
          <a:p>
            <a:pPr lvl="1"/>
            <a:r>
              <a:rPr lang="en-US" dirty="0"/>
              <a:t>Other audio issues (Earbuds)</a:t>
            </a:r>
          </a:p>
          <a:p>
            <a:pPr lvl="1"/>
            <a:r>
              <a:rPr lang="en-US" dirty="0"/>
              <a:t>Conference call</a:t>
            </a:r>
          </a:p>
        </p:txBody>
      </p:sp>
      <p:pic>
        <p:nvPicPr>
          <p:cNvPr id="2" name="Picture Placeholder 1"/>
          <p:cNvPicPr>
            <a:picLocks noGrp="1" noChangeAspect="1"/>
          </p:cNvPicPr>
          <p:nvPr>
            <p:ph type="pic"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6041" y="3808672"/>
            <a:ext cx="4274335" cy="28443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525911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uiExpand="1" build="p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1979290" y="3091165"/>
            <a:ext cx="9796150" cy="1114960"/>
          </a:xfrm>
        </p:spPr>
        <p:txBody>
          <a:bodyPr>
            <a:normAutofit fontScale="90000"/>
          </a:bodyPr>
          <a:lstStyle/>
          <a:p>
            <a:r>
              <a:rPr lang="en-US" dirty="0"/>
              <a:t>Everyone is Disabled (Sometimes)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290320" y="4625962"/>
            <a:ext cx="11450320" cy="1480198"/>
          </a:xfrm>
        </p:spPr>
        <p:txBody>
          <a:bodyPr numCol="2">
            <a:normAutofit fontScale="55000" lnSpcReduction="20000"/>
          </a:bodyPr>
          <a:lstStyle/>
          <a:p>
            <a:r>
              <a:rPr lang="en-US" sz="4000" dirty="0"/>
              <a:t>Mike Moore</a:t>
            </a:r>
          </a:p>
          <a:p>
            <a:r>
              <a:rPr lang="en-US" sz="4000" dirty="0"/>
              <a:t>Accessibility Supervisor</a:t>
            </a:r>
          </a:p>
          <a:p>
            <a:r>
              <a:rPr lang="en-US" sz="4000" dirty="0">
                <a:hlinkClick r:id="rId3"/>
              </a:rPr>
              <a:t>Michael.Moore@hhsc.state.tx.us</a:t>
            </a:r>
            <a:endParaRPr lang="en-US" sz="4000" dirty="0"/>
          </a:p>
          <a:p>
            <a:r>
              <a:rPr lang="en-US" sz="4000" dirty="0"/>
              <a:t>(512) 438-3431</a:t>
            </a:r>
          </a:p>
          <a:p>
            <a:r>
              <a:rPr lang="en-US" sz="4000" dirty="0"/>
              <a:t>David Dauber</a:t>
            </a:r>
          </a:p>
          <a:p>
            <a:r>
              <a:rPr lang="en-US" sz="4000" dirty="0"/>
              <a:t>Accessibility Specialist</a:t>
            </a:r>
          </a:p>
          <a:p>
            <a:r>
              <a:rPr lang="en-US" sz="4000" u="sng" dirty="0">
                <a:hlinkClick r:id="rId4"/>
              </a:rPr>
              <a:t>david.dauber@hhsc.state.tx.us</a:t>
            </a:r>
            <a:endParaRPr lang="en-US" sz="4000" dirty="0"/>
          </a:p>
          <a:p>
            <a:r>
              <a:rPr lang="en-US" sz="4000" dirty="0"/>
              <a:t>(512) 438-2040 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42677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Mr. Mike Miyagi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Accessibility Supervisor</a:t>
            </a:r>
          </a:p>
          <a:p>
            <a:r>
              <a:rPr lang="en-US" dirty="0"/>
              <a:t>Laid-Back Liberal</a:t>
            </a:r>
          </a:p>
          <a:p>
            <a:r>
              <a:rPr lang="en-US" dirty="0"/>
              <a:t>Cyclist</a:t>
            </a:r>
          </a:p>
        </p:txBody>
      </p:sp>
      <p:pic>
        <p:nvPicPr>
          <p:cNvPr id="2" name="Picture Placeholder 1" descr="Mike's face on Pat Morita's body from the Karate Kid movie"/>
          <p:cNvPicPr>
            <a:picLocks noGrp="1" noChangeAspect="1"/>
          </p:cNvPicPr>
          <p:nvPr>
            <p:ph type="pic" sz="quarter" idx="13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4193" y="2150347"/>
            <a:ext cx="3459575" cy="4582421"/>
          </a:xfrm>
        </p:spPr>
      </p:pic>
    </p:spTree>
    <p:extLst>
      <p:ext uri="{BB962C8B-B14F-4D97-AF65-F5344CB8AC3E}">
        <p14:creationId xmlns:p14="http://schemas.microsoft.com/office/powerpoint/2010/main" val="8137724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December 17, 2016</a:t>
            </a:r>
          </a:p>
        </p:txBody>
      </p:sp>
      <p:pic>
        <p:nvPicPr>
          <p:cNvPr id="4" name="Content Placeholder 3" descr="Crashed bicycle"/>
          <p:cNvPicPr>
            <a:picLocks noGrp="1" noChangeAspect="1"/>
          </p:cNvPicPr>
          <p:nvPr>
            <p:ph sz="quarter" idx="13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981" b="-1229"/>
          <a:stretch/>
        </p:blipFill>
        <p:spPr>
          <a:xfrm>
            <a:off x="2370512" y="1363448"/>
            <a:ext cx="8155823" cy="5029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7485391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Grandma Story</a:t>
            </a:r>
          </a:p>
        </p:txBody>
      </p:sp>
      <p:pic>
        <p:nvPicPr>
          <p:cNvPr id="4" name="Content Placeholder 3" descr="Elderly woman staring out window"/>
          <p:cNvPicPr>
            <a:picLocks noGrp="1" noChangeAspect="1"/>
          </p:cNvPicPr>
          <p:nvPr>
            <p:ph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5600" y="1"/>
            <a:ext cx="54664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004719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David Dauber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4"/>
          </p:nvPr>
        </p:nvSpPr>
        <p:spPr>
          <a:xfrm>
            <a:off x="386328" y="2150347"/>
            <a:ext cx="7329705" cy="2158606"/>
          </a:xfrm>
        </p:spPr>
        <p:txBody>
          <a:bodyPr>
            <a:normAutofit fontScale="92500"/>
          </a:bodyPr>
          <a:lstStyle/>
          <a:p>
            <a:r>
              <a:rPr lang="en-US" dirty="0"/>
              <a:t>Cerebral Palsy</a:t>
            </a:r>
          </a:p>
          <a:p>
            <a:r>
              <a:rPr lang="en-US" dirty="0"/>
              <a:t>Accessibility Specialist</a:t>
            </a:r>
          </a:p>
          <a:p>
            <a:r>
              <a:rPr lang="en-US" dirty="0"/>
              <a:t>Co-Host: The Gene &amp; Dave Show</a:t>
            </a:r>
          </a:p>
          <a:p>
            <a:r>
              <a:rPr lang="en-US" dirty="0"/>
              <a:t>Family: Terri &amp; 11 year-old son, Denver</a:t>
            </a:r>
          </a:p>
        </p:txBody>
      </p:sp>
      <p:pic>
        <p:nvPicPr>
          <p:cNvPr id="3" name="Picture 2" descr="The Gene and Dave Show Logo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328" y="4544499"/>
            <a:ext cx="7329705" cy="18983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Placeholder 6" descr="David with his wife, Terri, and son, Denver."/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42" t="33718" r="21330"/>
          <a:stretch/>
        </p:blipFill>
        <p:spPr>
          <a:xfrm>
            <a:off x="7716033" y="2150347"/>
            <a:ext cx="4382206" cy="417943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3" descr="David at age 13 with a couple of friends.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4114" y="2063194"/>
            <a:ext cx="3626043" cy="44915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091889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41356" y="276969"/>
            <a:ext cx="8833285" cy="1232853"/>
          </a:xfrm>
        </p:spPr>
        <p:txBody>
          <a:bodyPr/>
          <a:lstStyle/>
          <a:p>
            <a:r>
              <a:rPr lang="en-US" sz="6600" dirty="0"/>
              <a:t>Ramps &amp; Curb Cuts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441356" y="1807535"/>
            <a:ext cx="4390851" cy="3551274"/>
          </a:xfrm>
        </p:spPr>
        <p:txBody>
          <a:bodyPr>
            <a:normAutofit/>
          </a:bodyPr>
          <a:lstStyle/>
          <a:p>
            <a:r>
              <a:rPr lang="en-US" dirty="0"/>
              <a:t>From 1970-1974 Berkeley, CA built the first planned wheelchair-accessible route in the US.</a:t>
            </a:r>
          </a:p>
        </p:txBody>
      </p:sp>
      <p:pic>
        <p:nvPicPr>
          <p:cNvPr id="5" name="Picture 4" descr="Cover of &quot;The Independent&quot; magazine from Fall 1974 showing wheelchairs being lifted up curbs.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9864" y="1509822"/>
            <a:ext cx="3862994" cy="50218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15188897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Today – Curb-Cuts and Ramps are required by law &amp; appreciated for many different reasons.</a:t>
            </a:r>
          </a:p>
        </p:txBody>
      </p:sp>
      <p:pic>
        <p:nvPicPr>
          <p:cNvPr id="5" name="Content Placeholder 4" descr="Man using scooter on sidewalk ramp.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3050" y="1615736"/>
            <a:ext cx="4324821" cy="41147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Content Placeholder 5" descr="Blind woman with cane on sidewalk ramp."/>
          <p:cNvPicPr preferRelativeResize="0">
            <a:picLocks noGrp="1" noChangeAspect="1"/>
          </p:cNvPicPr>
          <p:nvPr>
            <p:ph sz="quarter" idx="1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3352" y="1620873"/>
            <a:ext cx="4900447" cy="41128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283122405"/>
      </p:ext>
    </p:extLst>
  </p:cSld>
  <p:clrMapOvr>
    <a:masterClrMapping/>
  </p:clrMapOvr>
</p:sld>
</file>

<file path=ppt/theme/theme1.xml><?xml version="1.0" encoding="utf-8"?>
<a:theme xmlns:a="http://schemas.openxmlformats.org/drawingml/2006/main" name="Dark Room">
  <a:themeElements>
    <a:clrScheme name="HHS Bright Room">
      <a:dk1>
        <a:srgbClr val="022167"/>
      </a:dk1>
      <a:lt1>
        <a:srgbClr val="FFFFFF"/>
      </a:lt1>
      <a:dk2>
        <a:srgbClr val="000000"/>
      </a:dk2>
      <a:lt2>
        <a:srgbClr val="D1D3D3"/>
      </a:lt2>
      <a:accent1>
        <a:srgbClr val="FFC600"/>
      </a:accent1>
      <a:accent2>
        <a:srgbClr val="AB2328"/>
      </a:accent2>
      <a:accent3>
        <a:srgbClr val="6CC04A"/>
      </a:accent3>
      <a:accent4>
        <a:srgbClr val="6DABE4"/>
      </a:accent4>
      <a:accent5>
        <a:srgbClr val="B47E00"/>
      </a:accent5>
      <a:accent6>
        <a:srgbClr val="FF8300"/>
      </a:accent6>
      <a:hlink>
        <a:srgbClr val="00B3E3"/>
      </a:hlink>
      <a:folHlink>
        <a:srgbClr val="7D868C"/>
      </a:folHlink>
    </a:clrScheme>
    <a:fontScheme name="Rockwell+Verdana">
      <a:majorFont>
        <a:latin typeface="Rockwell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HHS-External-Presentation-16x9" id="{064D18DC-7C5C-4487-BAC0-3B421B7C82DD}" vid="{EE29001F-97C8-40E8-80FD-8E266852591F}"/>
    </a:ext>
  </a:extLst>
</a:theme>
</file>

<file path=ppt/theme/theme2.xml><?xml version="1.0" encoding="utf-8"?>
<a:theme xmlns:a="http://schemas.openxmlformats.org/drawingml/2006/main" name="Bright Room">
  <a:themeElements>
    <a:clrScheme name="HHS Bright Room">
      <a:dk1>
        <a:srgbClr val="022167"/>
      </a:dk1>
      <a:lt1>
        <a:srgbClr val="FFFFFF"/>
      </a:lt1>
      <a:dk2>
        <a:srgbClr val="000000"/>
      </a:dk2>
      <a:lt2>
        <a:srgbClr val="D1D3D3"/>
      </a:lt2>
      <a:accent1>
        <a:srgbClr val="FFC600"/>
      </a:accent1>
      <a:accent2>
        <a:srgbClr val="AB2328"/>
      </a:accent2>
      <a:accent3>
        <a:srgbClr val="6CC04A"/>
      </a:accent3>
      <a:accent4>
        <a:srgbClr val="6DABE4"/>
      </a:accent4>
      <a:accent5>
        <a:srgbClr val="B47E00"/>
      </a:accent5>
      <a:accent6>
        <a:srgbClr val="FF8300"/>
      </a:accent6>
      <a:hlink>
        <a:srgbClr val="00B3E3"/>
      </a:hlink>
      <a:folHlink>
        <a:srgbClr val="7D868C"/>
      </a:folHlink>
    </a:clrScheme>
    <a:fontScheme name="Rockwell+Verdana">
      <a:majorFont>
        <a:latin typeface="Rockwell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HHS-External-Presentation-16x9" id="{064D18DC-7C5C-4487-BAC0-3B421B7C82DD}" vid="{D055F9A6-A860-4DD7-90EC-8CFB2C41234B}"/>
    </a:ext>
  </a:extLst>
</a:theme>
</file>

<file path=ppt/theme/theme3.xml><?xml version="1.0" encoding="utf-8"?>
<a:theme xmlns:a="http://schemas.openxmlformats.org/drawingml/2006/main" name="Office Theme">
  <a:themeElements>
    <a:clrScheme name="HHS Bright Room">
      <a:dk1>
        <a:srgbClr val="022167"/>
      </a:dk1>
      <a:lt1>
        <a:srgbClr val="FFFFFF"/>
      </a:lt1>
      <a:dk2>
        <a:srgbClr val="000000"/>
      </a:dk2>
      <a:lt2>
        <a:srgbClr val="D1D3D3"/>
      </a:lt2>
      <a:accent1>
        <a:srgbClr val="FFC600"/>
      </a:accent1>
      <a:accent2>
        <a:srgbClr val="AB2328"/>
      </a:accent2>
      <a:accent3>
        <a:srgbClr val="6CC04A"/>
      </a:accent3>
      <a:accent4>
        <a:srgbClr val="6DABE4"/>
      </a:accent4>
      <a:accent5>
        <a:srgbClr val="B47E00"/>
      </a:accent5>
      <a:accent6>
        <a:srgbClr val="FF8300"/>
      </a:accent6>
      <a:hlink>
        <a:srgbClr val="00B3E3"/>
      </a:hlink>
      <a:folHlink>
        <a:srgbClr val="7D868C"/>
      </a:folHlink>
    </a:clrScheme>
    <a:fontScheme name="Rockwell+Verdana">
      <a:majorFont>
        <a:latin typeface="Rockwell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HHS-External-Presentation-16x9</Template>
  <TotalTime>13277</TotalTime>
  <Words>590</Words>
  <Application>Microsoft Office PowerPoint</Application>
  <PresentationFormat>Widescreen</PresentationFormat>
  <Paragraphs>99</Paragraphs>
  <Slides>36</Slides>
  <Notes>11</Notes>
  <HiddenSlides>0</HiddenSlides>
  <MMClips>4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36</vt:i4>
      </vt:variant>
    </vt:vector>
  </HeadingPairs>
  <TitlesOfParts>
    <vt:vector size="42" baseType="lpstr">
      <vt:lpstr>Arial</vt:lpstr>
      <vt:lpstr>Calibri</vt:lpstr>
      <vt:lpstr>Rockwell</vt:lpstr>
      <vt:lpstr>Verdana</vt:lpstr>
      <vt:lpstr>Dark Room</vt:lpstr>
      <vt:lpstr>Bright Room</vt:lpstr>
      <vt:lpstr>Everyone is Disabled (Sometimes)</vt:lpstr>
      <vt:lpstr>How would your life change if you woke up tomorrow with a disability?</vt:lpstr>
      <vt:lpstr>Mike Moore</vt:lpstr>
      <vt:lpstr>Mr. Mike Miyagi</vt:lpstr>
      <vt:lpstr>December 17, 2016</vt:lpstr>
      <vt:lpstr>Grandma Story</vt:lpstr>
      <vt:lpstr>David Dauber</vt:lpstr>
      <vt:lpstr>Ramps &amp; Curb Cuts</vt:lpstr>
      <vt:lpstr>Today – Curb-Cuts and Ramps are required by law &amp; appreciated for many different reasons.</vt:lpstr>
      <vt:lpstr>Today – Curb-Cuts and Ramps are required by law &amp; appreciated for many different reasons.</vt:lpstr>
      <vt:lpstr>Today – Curb-Cuts and Ramps are required by law &amp; appreciated for many different reasons.</vt:lpstr>
      <vt:lpstr>You know you wanna push it!</vt:lpstr>
      <vt:lpstr>The disability advantage.</vt:lpstr>
      <vt:lpstr>The disability advantage.</vt:lpstr>
      <vt:lpstr>Michael Nesmith, Art Director at Amazon</vt:lpstr>
      <vt:lpstr>The Web Disability Simulations</vt:lpstr>
      <vt:lpstr>Mr. Clueless – The Gene &amp; Dave Show</vt:lpstr>
      <vt:lpstr>Accessibility is much better than it used to be, but we should all be aware.</vt:lpstr>
      <vt:lpstr>Accessibility is much better than it used to be, but we should all be aware.</vt:lpstr>
      <vt:lpstr>Accessibility is much better than it used to be, but we should all be aware.</vt:lpstr>
      <vt:lpstr>Accessibility is much better than it used to be, but we should all be aware.</vt:lpstr>
      <vt:lpstr>Accessibility is much better than it used to be, but we should all be aware.</vt:lpstr>
      <vt:lpstr>After mentioning this at AccessU 2017, this showed up in our building.</vt:lpstr>
      <vt:lpstr>Accessibility is much better than it used to be, but we should all be aware.</vt:lpstr>
      <vt:lpstr>You’ve probably felt this disability too.</vt:lpstr>
      <vt:lpstr>The Web Disability Simulations</vt:lpstr>
      <vt:lpstr>The Web Disability Simulations</vt:lpstr>
      <vt:lpstr>The Web Disability Simulations</vt:lpstr>
      <vt:lpstr>The Web Disability Simulations</vt:lpstr>
      <vt:lpstr>Navigate this…</vt:lpstr>
      <vt:lpstr>Navigate this…</vt:lpstr>
      <vt:lpstr>Navigate this…</vt:lpstr>
      <vt:lpstr>The Web Disability Simulations</vt:lpstr>
      <vt:lpstr>Simulate a disability.</vt:lpstr>
      <vt:lpstr>Simulate a disability.</vt:lpstr>
      <vt:lpstr>Everyone is Disabled (Sometimes)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Everyone is Disabled (Sometimes)</dc:title>
  <dc:creator>Dauber,David (HHSC/DARS)</dc:creator>
  <cp:lastModifiedBy>Zapata,Mike (HHSC/DARS)</cp:lastModifiedBy>
  <cp:revision>30</cp:revision>
  <dcterms:created xsi:type="dcterms:W3CDTF">2017-04-07T14:51:54Z</dcterms:created>
  <dcterms:modified xsi:type="dcterms:W3CDTF">2019-05-28T18:50:38Z</dcterms:modified>
</cp:coreProperties>
</file>